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4" r:id="rId17"/>
    <p:sldId id="271" r:id="rId18"/>
    <p:sldId id="283" r:id="rId19"/>
    <p:sldId id="273" r:id="rId20"/>
    <p:sldId id="279" r:id="rId21"/>
    <p:sldId id="272" r:id="rId22"/>
    <p:sldId id="278" r:id="rId23"/>
    <p:sldId id="280" r:id="rId24"/>
    <p:sldId id="281" r:id="rId25"/>
    <p:sldId id="282" r:id="rId26"/>
    <p:sldId id="275" r:id="rId27"/>
    <p:sldId id="276" r:id="rId28"/>
    <p:sldId id="27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074" autoAdjust="0"/>
    <p:restoredTop sz="94660"/>
  </p:normalViewPr>
  <p:slideViewPr>
    <p:cSldViewPr snapToGrid="0">
      <p:cViewPr varScale="1">
        <p:scale>
          <a:sx n="61" d="100"/>
          <a:sy n="61" d="100"/>
        </p:scale>
        <p:origin x="78" y="6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Date Placeholder 2"/>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6/4/2020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22812" y="160338"/>
            <a:ext cx="6019800" cy="3144566"/>
          </a:xfrm>
        </p:spPr>
        <p:txBody>
          <a:bodyPr>
            <a:noAutofit/>
          </a:bodyPr>
          <a:lstStyle/>
          <a:p>
            <a:r>
              <a:rPr lang="tr-TR" sz="4000" dirty="0" smtClean="0">
                <a:solidFill>
                  <a:schemeClr val="bg2">
                    <a:lumMod val="50000"/>
                  </a:schemeClr>
                </a:solidFill>
                <a:latin typeface="Arial Rounded MT Bold" panose="020F0704030504030204" pitchFamily="34" charset="0"/>
              </a:rPr>
              <a:t/>
            </a:r>
            <a:br>
              <a:rPr lang="tr-TR" sz="4000" dirty="0" smtClean="0">
                <a:solidFill>
                  <a:schemeClr val="bg2">
                    <a:lumMod val="50000"/>
                  </a:schemeClr>
                </a:solidFill>
                <a:latin typeface="Arial Rounded MT Bold" panose="020F0704030504030204" pitchFamily="34" charset="0"/>
              </a:rPr>
            </a:br>
            <a:r>
              <a:rPr lang="tr-TR" sz="4000" dirty="0">
                <a:solidFill>
                  <a:schemeClr val="bg2">
                    <a:lumMod val="50000"/>
                  </a:schemeClr>
                </a:solidFill>
                <a:latin typeface="Arial Rounded MT Bold" panose="020F0704030504030204" pitchFamily="34" charset="0"/>
              </a:rPr>
              <a:t/>
            </a:r>
            <a:br>
              <a:rPr lang="tr-TR" sz="4000" dirty="0">
                <a:solidFill>
                  <a:schemeClr val="bg2">
                    <a:lumMod val="50000"/>
                  </a:schemeClr>
                </a:solidFill>
                <a:latin typeface="Arial Rounded MT Bold" panose="020F0704030504030204" pitchFamily="34" charset="0"/>
              </a:rPr>
            </a:br>
            <a:r>
              <a:rPr lang="tr-TR" sz="4000" dirty="0" smtClean="0">
                <a:solidFill>
                  <a:schemeClr val="bg2">
                    <a:lumMod val="50000"/>
                  </a:schemeClr>
                </a:solidFill>
                <a:latin typeface="Arial Rounded MT Bold" panose="020F0704030504030204" pitchFamily="34" charset="0"/>
              </a:rPr>
              <a:t/>
            </a:r>
            <a:br>
              <a:rPr lang="tr-TR" sz="4000" dirty="0" smtClean="0">
                <a:solidFill>
                  <a:schemeClr val="bg2">
                    <a:lumMod val="50000"/>
                  </a:schemeClr>
                </a:solidFill>
                <a:latin typeface="Arial Rounded MT Bold" panose="020F0704030504030204" pitchFamily="34" charset="0"/>
              </a:rPr>
            </a:br>
            <a:r>
              <a:rPr lang="tr-TR" sz="4000" dirty="0">
                <a:solidFill>
                  <a:schemeClr val="bg2">
                    <a:lumMod val="50000"/>
                  </a:schemeClr>
                </a:solidFill>
                <a:latin typeface="Arial Rounded MT Bold" panose="020F0704030504030204" pitchFamily="34" charset="0"/>
              </a:rPr>
              <a:t/>
            </a:r>
            <a:br>
              <a:rPr lang="tr-TR" sz="4000" dirty="0">
                <a:solidFill>
                  <a:schemeClr val="bg2">
                    <a:lumMod val="50000"/>
                  </a:schemeClr>
                </a:solidFill>
                <a:latin typeface="Arial Rounded MT Bold" panose="020F0704030504030204" pitchFamily="34" charset="0"/>
              </a:rPr>
            </a:br>
            <a:r>
              <a:rPr lang="tr-TR" sz="4000" dirty="0" smtClean="0">
                <a:solidFill>
                  <a:schemeClr val="bg2">
                    <a:lumMod val="50000"/>
                  </a:schemeClr>
                </a:solidFill>
                <a:latin typeface="Arial Rounded MT Bold" panose="020F0704030504030204" pitchFamily="34" charset="0"/>
              </a:rPr>
              <a:t/>
            </a:r>
            <a:br>
              <a:rPr lang="tr-TR" sz="4000" dirty="0" smtClean="0">
                <a:solidFill>
                  <a:schemeClr val="bg2">
                    <a:lumMod val="50000"/>
                  </a:schemeClr>
                </a:solidFill>
                <a:latin typeface="Arial Rounded MT Bold" panose="020F0704030504030204" pitchFamily="34" charset="0"/>
              </a:rPr>
            </a:br>
            <a:r>
              <a:rPr lang="tr-TR" sz="4000" dirty="0">
                <a:solidFill>
                  <a:schemeClr val="bg2">
                    <a:lumMod val="50000"/>
                  </a:schemeClr>
                </a:solidFill>
                <a:latin typeface="Arial Rounded MT Bold" panose="020F0704030504030204" pitchFamily="34" charset="0"/>
              </a:rPr>
              <a:t/>
            </a:r>
            <a:br>
              <a:rPr lang="tr-TR" sz="4000" dirty="0">
                <a:solidFill>
                  <a:schemeClr val="bg2">
                    <a:lumMod val="50000"/>
                  </a:schemeClr>
                </a:solidFill>
                <a:latin typeface="Arial Rounded MT Bold" panose="020F0704030504030204" pitchFamily="34" charset="0"/>
              </a:rPr>
            </a:br>
            <a:r>
              <a:rPr lang="tr-TR" sz="4000" dirty="0" smtClean="0">
                <a:solidFill>
                  <a:schemeClr val="bg2">
                    <a:lumMod val="50000"/>
                  </a:schemeClr>
                </a:solidFill>
                <a:latin typeface="Arial Rounded MT Bold" panose="020F0704030504030204" pitchFamily="34" charset="0"/>
              </a:rPr>
              <a:t>    </a:t>
            </a:r>
            <a:br>
              <a:rPr lang="tr-TR" sz="4000" dirty="0" smtClean="0">
                <a:solidFill>
                  <a:schemeClr val="bg2">
                    <a:lumMod val="50000"/>
                  </a:schemeClr>
                </a:solidFill>
                <a:latin typeface="Arial Rounded MT Bold" panose="020F0704030504030204" pitchFamily="34" charset="0"/>
              </a:rPr>
            </a:br>
            <a:r>
              <a:rPr lang="tr-TR" sz="4000" dirty="0">
                <a:solidFill>
                  <a:schemeClr val="bg2">
                    <a:lumMod val="50000"/>
                  </a:schemeClr>
                </a:solidFill>
                <a:latin typeface="Arial Rounded MT Bold" panose="020F0704030504030204" pitchFamily="34" charset="0"/>
              </a:rPr>
              <a:t/>
            </a:r>
            <a:br>
              <a:rPr lang="tr-TR" sz="4000" dirty="0">
                <a:solidFill>
                  <a:schemeClr val="bg2">
                    <a:lumMod val="50000"/>
                  </a:schemeClr>
                </a:solidFill>
                <a:latin typeface="Arial Rounded MT Bold" panose="020F0704030504030204" pitchFamily="34" charset="0"/>
              </a:rPr>
            </a:br>
            <a:r>
              <a:rPr lang="tr-TR" sz="4000" dirty="0" smtClean="0">
                <a:solidFill>
                  <a:schemeClr val="bg2">
                    <a:lumMod val="50000"/>
                  </a:schemeClr>
                </a:solidFill>
                <a:latin typeface="Arial Rounded MT Bold" panose="020F0704030504030204" pitchFamily="34" charset="0"/>
              </a:rPr>
              <a:t/>
            </a:r>
            <a:br>
              <a:rPr lang="tr-TR" sz="4000" dirty="0" smtClean="0">
                <a:solidFill>
                  <a:schemeClr val="bg2">
                    <a:lumMod val="50000"/>
                  </a:schemeClr>
                </a:solidFill>
                <a:latin typeface="Arial Rounded MT Bold" panose="020F0704030504030204" pitchFamily="34" charset="0"/>
              </a:rPr>
            </a:br>
            <a:r>
              <a:rPr lang="tr-TR" sz="4000" dirty="0">
                <a:solidFill>
                  <a:schemeClr val="bg2">
                    <a:lumMod val="50000"/>
                  </a:schemeClr>
                </a:solidFill>
                <a:latin typeface="Arial Rounded MT Bold" panose="020F0704030504030204" pitchFamily="34" charset="0"/>
              </a:rPr>
              <a:t/>
            </a:r>
            <a:br>
              <a:rPr lang="tr-TR" sz="4000" dirty="0">
                <a:solidFill>
                  <a:schemeClr val="bg2">
                    <a:lumMod val="50000"/>
                  </a:schemeClr>
                </a:solidFill>
                <a:latin typeface="Arial Rounded MT Bold" panose="020F0704030504030204" pitchFamily="34" charset="0"/>
              </a:rPr>
            </a:br>
            <a:r>
              <a:rPr lang="tr-TR" sz="4000" dirty="0" smtClean="0">
                <a:solidFill>
                  <a:schemeClr val="bg2">
                    <a:lumMod val="50000"/>
                  </a:schemeClr>
                </a:solidFill>
                <a:latin typeface="Bahnschrift Condensed" panose="020B0502040204020203" pitchFamily="34" charset="0"/>
              </a:rPr>
              <a:t>KARABÜK NECİP </a:t>
            </a:r>
            <a:r>
              <a:rPr lang="tr-TR" sz="4000" dirty="0">
                <a:solidFill>
                  <a:schemeClr val="bg2">
                    <a:lumMod val="50000"/>
                  </a:schemeClr>
                </a:solidFill>
                <a:latin typeface="Bahnschrift Condensed" panose="020B0502040204020203" pitchFamily="34" charset="0"/>
              </a:rPr>
              <a:t>FAZIL </a:t>
            </a:r>
            <a:r>
              <a:rPr lang="tr-TR" sz="4000" dirty="0" smtClean="0">
                <a:solidFill>
                  <a:schemeClr val="bg2">
                    <a:lumMod val="50000"/>
                  </a:schemeClr>
                </a:solidFill>
                <a:latin typeface="Bahnschrift Condensed" panose="020B0502040204020203" pitchFamily="34" charset="0"/>
              </a:rPr>
              <a:t>KISAKÜREK </a:t>
            </a:r>
            <a:r>
              <a:rPr lang="tr-TR" sz="4000" dirty="0">
                <a:solidFill>
                  <a:schemeClr val="bg2">
                    <a:lumMod val="50000"/>
                  </a:schemeClr>
                </a:solidFill>
                <a:latin typeface="Bahnschrift Condensed" panose="020B0502040204020203" pitchFamily="34" charset="0"/>
              </a:rPr>
              <a:t>MESLEKİ VE TEKNİK ANADOLU LİSESİ</a:t>
            </a:r>
            <a:endParaRPr lang="tr-TR" sz="4000" dirty="0">
              <a:latin typeface="Bahnschrift Condensed" panose="020B0502040204020203" pitchFamily="34" charset="0"/>
            </a:endParaRPr>
          </a:p>
        </p:txBody>
      </p:sp>
      <p:sp>
        <p:nvSpPr>
          <p:cNvPr id="12" name="Resim Yer Tutucusu 11"/>
          <p:cNvSpPr>
            <a:spLocks noGrp="1"/>
          </p:cNvSpPr>
          <p:nvPr>
            <p:ph type="pic" idx="1"/>
          </p:nvPr>
        </p:nvSpPr>
        <p:spPr/>
      </p:sp>
      <p:sp>
        <p:nvSpPr>
          <p:cNvPr id="3" name="Alt Başlık 2"/>
          <p:cNvSpPr>
            <a:spLocks noGrp="1"/>
          </p:cNvSpPr>
          <p:nvPr>
            <p:ph type="body" sz="half" idx="2"/>
          </p:nvPr>
        </p:nvSpPr>
        <p:spPr>
          <a:xfrm>
            <a:off x="4722812" y="3592286"/>
            <a:ext cx="6021388" cy="1233713"/>
          </a:xfrm>
        </p:spPr>
        <p:txBody>
          <a:bodyPr/>
          <a:lstStyle/>
          <a:p>
            <a:r>
              <a:rPr lang="tr-TR" sz="3200" dirty="0" smtClean="0">
                <a:solidFill>
                  <a:schemeClr val="accent6"/>
                </a:solidFill>
                <a:latin typeface="Bahnschrift Condensed" panose="020B0502040204020203" pitchFamily="34" charset="0"/>
              </a:rPr>
              <a:t>MUHASEBE VE FİNANSMAN  ALANI</a:t>
            </a:r>
          </a:p>
          <a:p>
            <a:endParaRPr lang="tr-TR" dirty="0" smtClean="0"/>
          </a:p>
          <a:p>
            <a:endParaRPr lang="tr-TR" dirty="0"/>
          </a:p>
        </p:txBody>
      </p:sp>
      <p:sp>
        <p:nvSpPr>
          <p:cNvPr id="4" name="AutoShape 2" descr="blob:https://web.whatsapp.com/bdef07fa-129f-4014-a405-b709185d5e9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2"/>
          <a:stretch>
            <a:fillRect/>
          </a:stretch>
        </p:blipFill>
        <p:spPr>
          <a:xfrm>
            <a:off x="989012" y="914400"/>
            <a:ext cx="3280974" cy="4572000"/>
          </a:xfrm>
          <a:prstGeom prst="rect">
            <a:avLst/>
          </a:prstGeom>
        </p:spPr>
      </p:pic>
    </p:spTree>
    <p:extLst>
      <p:ext uri="{BB962C8B-B14F-4D97-AF65-F5344CB8AC3E}">
        <p14:creationId xmlns:p14="http://schemas.microsoft.com/office/powerpoint/2010/main" val="21653883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tajyerin maaşı devletten - Takv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247697"/>
            <a:ext cx="6700345" cy="3610304"/>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68014" y="0"/>
            <a:ext cx="11335407" cy="3416320"/>
          </a:xfrm>
          <a:prstGeom prst="rect">
            <a:avLst/>
          </a:prstGeom>
        </p:spPr>
        <p:txBody>
          <a:bodyPr wrap="square">
            <a:spAutoFit/>
          </a:bodyPr>
          <a:lstStyle/>
          <a:p>
            <a:r>
              <a:rPr lang="tr-TR" sz="3600" b="1" dirty="0">
                <a:solidFill>
                  <a:srgbClr val="2C2F34"/>
                </a:solidFill>
                <a:latin typeface="Poppins"/>
              </a:rPr>
              <a:t>Muhasebe Stajyeri</a:t>
            </a:r>
          </a:p>
          <a:p>
            <a:r>
              <a:rPr lang="tr-TR" sz="3600" dirty="0">
                <a:solidFill>
                  <a:srgbClr val="2C2F34"/>
                </a:solidFill>
                <a:latin typeface="-apple-system"/>
              </a:rPr>
              <a:t>Genelde ticaret lisesi son sınıf öğrencileri veya üniversite son sınıf öğrencileri (bazı durumlarda üniversitenin her sınıfı için geçerli olabilir), yine yeni mezun tecrübesiz çalışanlar belli bir tecrübeye kadar Muhasebe stajyeri olarak istihdam edilebilirler.</a:t>
            </a:r>
            <a:endParaRPr lang="tr-TR" sz="3600" b="0" i="0" dirty="0">
              <a:solidFill>
                <a:srgbClr val="2C2F34"/>
              </a:solidFill>
              <a:effectLst/>
              <a:latin typeface="-apple-system"/>
            </a:endParaRPr>
          </a:p>
        </p:txBody>
      </p:sp>
    </p:spTree>
    <p:extLst>
      <p:ext uri="{BB962C8B-B14F-4D97-AF65-F5344CB8AC3E}">
        <p14:creationId xmlns:p14="http://schemas.microsoft.com/office/powerpoint/2010/main" val="18423980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62608" y="614855"/>
            <a:ext cx="10909738" cy="646331"/>
          </a:xfrm>
          <a:prstGeom prst="rect">
            <a:avLst/>
          </a:prstGeom>
        </p:spPr>
        <p:txBody>
          <a:bodyPr wrap="square">
            <a:spAutoFit/>
          </a:bodyPr>
          <a:lstStyle/>
          <a:p>
            <a:r>
              <a:rPr lang="tr-TR" sz="3600" b="1" dirty="0">
                <a:solidFill>
                  <a:srgbClr val="2C2F34"/>
                </a:solidFill>
                <a:latin typeface="Arial Narrow" panose="020B0606020202030204" pitchFamily="34" charset="0"/>
              </a:rPr>
              <a:t>Ön </a:t>
            </a:r>
            <a:r>
              <a:rPr lang="tr-TR" sz="3600" b="1" dirty="0" smtClean="0">
                <a:solidFill>
                  <a:srgbClr val="2C2F34"/>
                </a:solidFill>
                <a:latin typeface="Arial Narrow" panose="020B0606020202030204" pitchFamily="34" charset="0"/>
              </a:rPr>
              <a:t>Muhasebe Elemanı</a:t>
            </a:r>
            <a:endParaRPr lang="tr-TR" sz="3600" b="1" dirty="0">
              <a:solidFill>
                <a:srgbClr val="2C2F34"/>
              </a:solidFill>
              <a:latin typeface="Arial Narrow" panose="020B0606020202030204" pitchFamily="34" charset="0"/>
            </a:endParaRPr>
          </a:p>
        </p:txBody>
      </p:sp>
      <p:pic>
        <p:nvPicPr>
          <p:cNvPr id="2050" name="Picture 2" descr="Ön Muhasebe Elemanı Ne İş Yap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807" y="1450428"/>
            <a:ext cx="9908518" cy="540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0022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cabukgidiyor.com/uploads/ajax/images%20(58)-530_39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83779" y="378370"/>
            <a:ext cx="11908220" cy="5632311"/>
          </a:xfrm>
          <a:prstGeom prst="rect">
            <a:avLst/>
          </a:prstGeom>
        </p:spPr>
        <p:txBody>
          <a:bodyPr wrap="square">
            <a:spAutoFit/>
          </a:bodyPr>
          <a:lstStyle/>
          <a:p>
            <a:r>
              <a:rPr lang="tr-TR" sz="3600" b="1" dirty="0" smtClean="0">
                <a:solidFill>
                  <a:srgbClr val="2C2F34"/>
                </a:solidFill>
                <a:latin typeface="Poppins"/>
              </a:rPr>
              <a:t>        Muhasebe </a:t>
            </a:r>
            <a:r>
              <a:rPr lang="tr-TR" sz="3600" b="1" dirty="0">
                <a:solidFill>
                  <a:srgbClr val="2C2F34"/>
                </a:solidFill>
                <a:latin typeface="Poppins"/>
              </a:rPr>
              <a:t>Sorumlusu</a:t>
            </a:r>
          </a:p>
          <a:p>
            <a:endParaRPr lang="tr-TR" sz="3600" dirty="0" smtClean="0">
              <a:solidFill>
                <a:schemeClr val="accent6"/>
              </a:solidFill>
              <a:latin typeface="-apple-system"/>
            </a:endParaRPr>
          </a:p>
          <a:p>
            <a:endParaRPr lang="tr-TR" sz="3600" dirty="0">
              <a:solidFill>
                <a:schemeClr val="accent6"/>
              </a:solidFill>
              <a:latin typeface="-apple-system"/>
            </a:endParaRPr>
          </a:p>
          <a:p>
            <a:endParaRPr lang="tr-TR" sz="3600" dirty="0" smtClean="0">
              <a:solidFill>
                <a:schemeClr val="accent6"/>
              </a:solidFill>
              <a:latin typeface="-apple-system"/>
            </a:endParaRPr>
          </a:p>
          <a:p>
            <a:r>
              <a:rPr lang="tr-TR" sz="3600" dirty="0" smtClean="0">
                <a:solidFill>
                  <a:schemeClr val="accent2">
                    <a:lumMod val="60000"/>
                    <a:lumOff val="40000"/>
                  </a:schemeClr>
                </a:solidFill>
                <a:latin typeface="-apple-system"/>
              </a:rPr>
              <a:t>Muhasebe </a:t>
            </a:r>
            <a:r>
              <a:rPr lang="tr-TR" sz="3600" dirty="0">
                <a:solidFill>
                  <a:schemeClr val="accent2">
                    <a:lumMod val="60000"/>
                    <a:lumOff val="40000"/>
                  </a:schemeClr>
                </a:solidFill>
                <a:latin typeface="-apple-system"/>
              </a:rPr>
              <a:t>departmanlarında tecrübeli çalışanlar olarak değerlendirilebilir. Bazı durumlarda muhasebe uzmanı pozisyonlarıyla da örtüşmektedir. </a:t>
            </a:r>
            <a:r>
              <a:rPr lang="tr-TR" sz="3600" dirty="0" smtClean="0">
                <a:solidFill>
                  <a:schemeClr val="accent2">
                    <a:lumMod val="60000"/>
                    <a:lumOff val="40000"/>
                  </a:schemeClr>
                </a:solidFill>
                <a:latin typeface="-apple-system"/>
              </a:rPr>
              <a:t>Genelde </a:t>
            </a:r>
            <a:r>
              <a:rPr lang="tr-TR" sz="3600" dirty="0">
                <a:solidFill>
                  <a:schemeClr val="accent2">
                    <a:lumMod val="60000"/>
                    <a:lumOff val="40000"/>
                  </a:schemeClr>
                </a:solidFill>
                <a:latin typeface="-apple-system"/>
              </a:rPr>
              <a:t>2-4 yıl tecrübeli pozisyonlar olarak değerlendirilir. Muhasebe programlarını da ileri düzeyde kullanmayı bilen, alanında uzmanlaşan çalışanlar olarak da görülebilir.</a:t>
            </a:r>
            <a:endParaRPr lang="tr-TR" sz="3600" b="0" i="0" dirty="0">
              <a:solidFill>
                <a:schemeClr val="accent2">
                  <a:lumMod val="60000"/>
                  <a:lumOff val="40000"/>
                </a:schemeClr>
              </a:solidFill>
              <a:effectLst/>
              <a:latin typeface="-apple-system"/>
            </a:endParaRPr>
          </a:p>
        </p:txBody>
      </p:sp>
    </p:spTree>
    <p:extLst>
      <p:ext uri="{BB962C8B-B14F-4D97-AF65-F5344CB8AC3E}">
        <p14:creationId xmlns:p14="http://schemas.microsoft.com/office/powerpoint/2010/main" val="1205774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 y="4020207"/>
            <a:ext cx="11745310" cy="2837792"/>
          </a:xfrm>
          <a:prstGeom prst="rect">
            <a:avLst/>
          </a:prstGeom>
        </p:spPr>
      </p:pic>
      <p:sp>
        <p:nvSpPr>
          <p:cNvPr id="2" name="Dikdörtgen 1"/>
          <p:cNvSpPr/>
          <p:nvPr/>
        </p:nvSpPr>
        <p:spPr>
          <a:xfrm>
            <a:off x="395233" y="504497"/>
            <a:ext cx="12036425" cy="3970318"/>
          </a:xfrm>
          <a:prstGeom prst="rect">
            <a:avLst/>
          </a:prstGeom>
        </p:spPr>
        <p:txBody>
          <a:bodyPr wrap="square">
            <a:spAutoFit/>
          </a:bodyPr>
          <a:lstStyle/>
          <a:p>
            <a:r>
              <a:rPr lang="tr-TR" sz="3600" b="1" dirty="0">
                <a:solidFill>
                  <a:srgbClr val="2C2F34"/>
                </a:solidFill>
                <a:latin typeface="Poppins"/>
              </a:rPr>
              <a:t>Muhasebe Şefi-Muhasebe </a:t>
            </a:r>
            <a:r>
              <a:rPr lang="tr-TR" sz="3600" b="1" dirty="0" smtClean="0">
                <a:solidFill>
                  <a:srgbClr val="2C2F34"/>
                </a:solidFill>
                <a:latin typeface="Poppins"/>
              </a:rPr>
              <a:t>Müdür Yardımcısı</a:t>
            </a:r>
          </a:p>
          <a:p>
            <a:r>
              <a:rPr lang="tr-TR" sz="3600" dirty="0" err="1" smtClean="0">
                <a:solidFill>
                  <a:srgbClr val="2C2F34"/>
                </a:solidFill>
                <a:latin typeface="-apple-system"/>
              </a:rPr>
              <a:t>Muhasebesel</a:t>
            </a:r>
            <a:r>
              <a:rPr lang="tr-TR" sz="3600" dirty="0" smtClean="0">
                <a:solidFill>
                  <a:srgbClr val="2C2F34"/>
                </a:solidFill>
                <a:latin typeface="-apple-system"/>
              </a:rPr>
              <a:t> </a:t>
            </a:r>
            <a:r>
              <a:rPr lang="tr-TR" sz="3600" dirty="0">
                <a:solidFill>
                  <a:srgbClr val="2C2F34"/>
                </a:solidFill>
                <a:latin typeface="-apple-system"/>
              </a:rPr>
              <a:t>yönetimde değerlendirilen bir </a:t>
            </a:r>
            <a:r>
              <a:rPr lang="tr-TR" sz="3600" dirty="0" smtClean="0">
                <a:solidFill>
                  <a:srgbClr val="2C2F34"/>
                </a:solidFill>
                <a:latin typeface="-apple-system"/>
              </a:rPr>
              <a:t>pozisyondur, </a:t>
            </a:r>
            <a:r>
              <a:rPr lang="tr-TR" sz="3600" dirty="0">
                <a:solidFill>
                  <a:srgbClr val="2C2F34"/>
                </a:solidFill>
                <a:latin typeface="-apple-system"/>
              </a:rPr>
              <a:t>genelde 4-8 yıl arasında tecrübeli çalışanlar olarak değerlendirilebilir. Muhasebe müdür yardımcısı pozisyonuyla da çoğu şirkette örtüşmektedir. Muhasebe programlarında ileri düzeyde hakim çalışanlar olarak düşünülebilir.</a:t>
            </a:r>
            <a:endParaRPr lang="tr-TR" sz="3600" b="0" i="0" dirty="0">
              <a:solidFill>
                <a:srgbClr val="2C2F34"/>
              </a:solidFill>
              <a:effectLst/>
              <a:latin typeface="-apple-system"/>
            </a:endParaRPr>
          </a:p>
        </p:txBody>
      </p:sp>
      <p:sp>
        <p:nvSpPr>
          <p:cNvPr id="3" name="AutoShape 2" descr="Muhasebe Uzmanı Olmanız için Bilmeniz Gerekenler - Tüm İşler Bur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6249459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0" y="1"/>
            <a:ext cx="12192000" cy="6858000"/>
          </a:xfrm>
          <a:prstGeom prst="rect">
            <a:avLst/>
          </a:prstGeom>
        </p:spPr>
      </p:pic>
      <p:sp>
        <p:nvSpPr>
          <p:cNvPr id="2" name="Dikdörtgen 1"/>
          <p:cNvSpPr/>
          <p:nvPr/>
        </p:nvSpPr>
        <p:spPr>
          <a:xfrm>
            <a:off x="0" y="583324"/>
            <a:ext cx="12192000" cy="6186309"/>
          </a:xfrm>
          <a:prstGeom prst="rect">
            <a:avLst/>
          </a:prstGeom>
        </p:spPr>
        <p:txBody>
          <a:bodyPr wrap="square">
            <a:spAutoFit/>
          </a:bodyPr>
          <a:lstStyle/>
          <a:p>
            <a:endParaRPr lang="tr-TR" sz="3600" b="1" dirty="0" smtClean="0">
              <a:solidFill>
                <a:srgbClr val="2C2F34"/>
              </a:solidFill>
              <a:latin typeface="Poppins"/>
            </a:endParaRPr>
          </a:p>
          <a:p>
            <a:endParaRPr lang="tr-TR" sz="3600" b="1" dirty="0">
              <a:solidFill>
                <a:srgbClr val="2C2F34"/>
              </a:solidFill>
              <a:latin typeface="Poppins"/>
            </a:endParaRPr>
          </a:p>
          <a:p>
            <a:endParaRPr lang="tr-TR" sz="3600" b="1" dirty="0" smtClean="0">
              <a:solidFill>
                <a:srgbClr val="2C2F34"/>
              </a:solidFill>
              <a:latin typeface="Poppins"/>
            </a:endParaRPr>
          </a:p>
          <a:p>
            <a:r>
              <a:rPr lang="tr-TR" sz="3600" b="1" dirty="0" smtClean="0">
                <a:solidFill>
                  <a:srgbClr val="2C2F34"/>
                </a:solidFill>
                <a:latin typeface="Poppins"/>
              </a:rPr>
              <a:t>Muhasebe </a:t>
            </a:r>
            <a:r>
              <a:rPr lang="tr-TR" sz="3600" b="1" dirty="0">
                <a:solidFill>
                  <a:srgbClr val="2C2F34"/>
                </a:solidFill>
                <a:latin typeface="Poppins"/>
              </a:rPr>
              <a:t>Müdürü</a:t>
            </a:r>
          </a:p>
          <a:p>
            <a:r>
              <a:rPr lang="tr-TR" sz="3600" dirty="0" err="1">
                <a:solidFill>
                  <a:schemeClr val="accent1">
                    <a:lumMod val="60000"/>
                    <a:lumOff val="40000"/>
                  </a:schemeClr>
                </a:solidFill>
                <a:latin typeface="-apple-system"/>
              </a:rPr>
              <a:t>Muhasebesel</a:t>
            </a:r>
            <a:r>
              <a:rPr lang="tr-TR" sz="3600" dirty="0">
                <a:solidFill>
                  <a:schemeClr val="accent1">
                    <a:lumMod val="60000"/>
                    <a:lumOff val="40000"/>
                  </a:schemeClr>
                </a:solidFill>
                <a:latin typeface="-apple-system"/>
              </a:rPr>
              <a:t> yönetimin başındaki pozisyon olarak belirtilebilir. 5-10 yıl arasındaki tecrübeye sahiptirler. Ekip koordinasyonu, yönetim raporlaması konusunda ileri düzeyde tecrübeleri bulunmaktadır. Bazı Muhasebe müdürleri için SMMM belgesine de sahip olabilmektedirler. Aşağı yukarı tüm muhasebe programlarını </a:t>
            </a:r>
            <a:r>
              <a:rPr lang="tr-TR" sz="3600" dirty="0" err="1">
                <a:solidFill>
                  <a:schemeClr val="accent1">
                    <a:lumMod val="60000"/>
                    <a:lumOff val="40000"/>
                  </a:schemeClr>
                </a:solidFill>
                <a:latin typeface="-apple-system"/>
              </a:rPr>
              <a:t>bilidiği</a:t>
            </a:r>
            <a:r>
              <a:rPr lang="tr-TR" sz="3600" dirty="0">
                <a:solidFill>
                  <a:schemeClr val="accent1">
                    <a:lumMod val="60000"/>
                    <a:lumOff val="40000"/>
                  </a:schemeClr>
                </a:solidFill>
                <a:latin typeface="-apple-system"/>
              </a:rPr>
              <a:t> varsayılmaktadır.</a:t>
            </a:r>
            <a:endParaRPr lang="tr-TR" sz="3600" b="0" i="0" dirty="0">
              <a:solidFill>
                <a:schemeClr val="accent1">
                  <a:lumMod val="60000"/>
                  <a:lumOff val="40000"/>
                </a:schemeClr>
              </a:solidFill>
              <a:effectLst/>
              <a:latin typeface="-apple-system"/>
            </a:endParaRPr>
          </a:p>
        </p:txBody>
      </p:sp>
    </p:spTree>
    <p:extLst>
      <p:ext uri="{BB962C8B-B14F-4D97-AF65-F5344CB8AC3E}">
        <p14:creationId xmlns:p14="http://schemas.microsoft.com/office/powerpoint/2010/main" val="9903069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MMM Nedir, smmm Belgesi Ne İşe Yarar - Mühendis Beyin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1034" y="2693370"/>
            <a:ext cx="3184635" cy="3884873"/>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551793" y="484267"/>
            <a:ext cx="9270123" cy="461665"/>
          </a:xfrm>
          <a:prstGeom prst="rect">
            <a:avLst/>
          </a:prstGeom>
        </p:spPr>
        <p:txBody>
          <a:bodyPr wrap="square">
            <a:spAutoFit/>
          </a:bodyPr>
          <a:lstStyle/>
          <a:p>
            <a:pPr fontAlgn="base"/>
            <a:r>
              <a:rPr lang="tr-TR" sz="2400" b="1" dirty="0" smtClean="0">
                <a:solidFill>
                  <a:srgbClr val="333333"/>
                </a:solidFill>
                <a:latin typeface="Open Sans"/>
              </a:rPr>
              <a:t>SMMM (Serbest Muhasebeci Mali Müşavir)</a:t>
            </a:r>
            <a:endParaRPr lang="tr-TR" sz="2400" b="1" i="0" dirty="0">
              <a:solidFill>
                <a:srgbClr val="333333"/>
              </a:solidFill>
              <a:effectLst/>
              <a:latin typeface="Open Sans"/>
            </a:endParaRPr>
          </a:p>
        </p:txBody>
      </p:sp>
      <p:sp>
        <p:nvSpPr>
          <p:cNvPr id="3" name="Dikdörtgen 2"/>
          <p:cNvSpPr/>
          <p:nvPr/>
        </p:nvSpPr>
        <p:spPr>
          <a:xfrm>
            <a:off x="551793" y="333137"/>
            <a:ext cx="10074166" cy="6093976"/>
          </a:xfrm>
          <a:prstGeom prst="rect">
            <a:avLst/>
          </a:prstGeom>
        </p:spPr>
        <p:txBody>
          <a:bodyPr wrap="square">
            <a:spAutoFit/>
          </a:bodyPr>
          <a:lstStyle/>
          <a:p>
            <a:endParaRPr lang="tr-TR" sz="2800" dirty="0" smtClean="0">
              <a:solidFill>
                <a:schemeClr val="bg1">
                  <a:lumMod val="95000"/>
                  <a:lumOff val="5000"/>
                </a:schemeClr>
              </a:solidFill>
              <a:latin typeface="Open Sans"/>
            </a:endParaRPr>
          </a:p>
          <a:p>
            <a:endParaRPr lang="tr-TR" sz="2800" dirty="0" smtClean="0">
              <a:solidFill>
                <a:schemeClr val="bg1">
                  <a:lumMod val="95000"/>
                  <a:lumOff val="5000"/>
                </a:schemeClr>
              </a:solidFill>
              <a:latin typeface="Open Sans"/>
            </a:endParaRPr>
          </a:p>
          <a:p>
            <a:r>
              <a:rPr lang="tr-TR" sz="2800" dirty="0" smtClean="0">
                <a:solidFill>
                  <a:schemeClr val="bg1">
                    <a:lumMod val="95000"/>
                    <a:lumOff val="5000"/>
                  </a:schemeClr>
                </a:solidFill>
                <a:latin typeface="Open Sans"/>
              </a:rPr>
              <a:t>İşletmelerin </a:t>
            </a:r>
            <a:r>
              <a:rPr lang="tr-TR" sz="2800" dirty="0">
                <a:solidFill>
                  <a:schemeClr val="bg1">
                    <a:lumMod val="95000"/>
                    <a:lumOff val="5000"/>
                  </a:schemeClr>
                </a:solidFill>
                <a:latin typeface="Open Sans"/>
              </a:rPr>
              <a:t>ekonomik, mali ve hukuki durumları ile vergiye ilişkin işlemlerini muhasebe kurallarına, gerçeklere ve yasalara uygunluk açısından inceleyerek görüşünü ilgililere bildiren ve bu işleri bir işyerine bağlı olmaksızın yapan </a:t>
            </a:r>
            <a:r>
              <a:rPr lang="tr-TR" sz="2800" dirty="0" smtClean="0">
                <a:solidFill>
                  <a:schemeClr val="bg1">
                    <a:lumMod val="95000"/>
                    <a:lumOff val="5000"/>
                  </a:schemeClr>
                </a:solidFill>
                <a:latin typeface="Open Sans"/>
              </a:rPr>
              <a:t>kişidir.</a:t>
            </a:r>
          </a:p>
          <a:p>
            <a:endParaRPr lang="tr-TR" sz="2800" b="1" dirty="0" smtClean="0">
              <a:solidFill>
                <a:schemeClr val="bg1">
                  <a:lumMod val="95000"/>
                  <a:lumOff val="5000"/>
                </a:schemeClr>
              </a:solidFill>
              <a:latin typeface="Open Sans"/>
            </a:endParaRPr>
          </a:p>
          <a:p>
            <a:endParaRPr lang="tr-TR" sz="2800" b="1" dirty="0">
              <a:solidFill>
                <a:schemeClr val="bg1">
                  <a:lumMod val="95000"/>
                  <a:lumOff val="5000"/>
                </a:schemeClr>
              </a:solidFill>
              <a:latin typeface="Open Sans"/>
            </a:endParaRPr>
          </a:p>
          <a:p>
            <a:r>
              <a:rPr lang="tr-TR" sz="2800" b="1" dirty="0" smtClean="0">
                <a:solidFill>
                  <a:schemeClr val="bg1">
                    <a:lumMod val="95000"/>
                    <a:lumOff val="5000"/>
                  </a:schemeClr>
                </a:solidFill>
                <a:latin typeface="Open Sans"/>
              </a:rPr>
              <a:t>YMM    ( Yeminli </a:t>
            </a:r>
            <a:r>
              <a:rPr lang="tr-TR" sz="2800" b="1" dirty="0">
                <a:solidFill>
                  <a:schemeClr val="bg1">
                    <a:lumMod val="95000"/>
                    <a:lumOff val="5000"/>
                  </a:schemeClr>
                </a:solidFill>
                <a:latin typeface="Open Sans"/>
              </a:rPr>
              <a:t>Mali Müşavir </a:t>
            </a:r>
            <a:r>
              <a:rPr lang="tr-TR" sz="2800" b="1" dirty="0" smtClean="0">
                <a:solidFill>
                  <a:schemeClr val="bg1">
                    <a:lumMod val="95000"/>
                    <a:lumOff val="5000"/>
                  </a:schemeClr>
                </a:solidFill>
                <a:latin typeface="Open Sans"/>
              </a:rPr>
              <a:t>)</a:t>
            </a:r>
          </a:p>
          <a:p>
            <a:endParaRPr lang="tr-TR" sz="2800" dirty="0" smtClean="0">
              <a:solidFill>
                <a:schemeClr val="bg1">
                  <a:lumMod val="95000"/>
                  <a:lumOff val="5000"/>
                </a:schemeClr>
              </a:solidFill>
              <a:latin typeface="Open Sans"/>
            </a:endParaRPr>
          </a:p>
          <a:p>
            <a:r>
              <a:rPr lang="tr-TR" sz="2800" dirty="0" smtClean="0">
                <a:solidFill>
                  <a:schemeClr val="bg1">
                    <a:lumMod val="95000"/>
                    <a:lumOff val="5000"/>
                  </a:schemeClr>
                </a:solidFill>
                <a:latin typeface="Open Sans"/>
              </a:rPr>
              <a:t>10 </a:t>
            </a:r>
            <a:r>
              <a:rPr lang="tr-TR" sz="2800" dirty="0">
                <a:solidFill>
                  <a:schemeClr val="bg1">
                    <a:lumMod val="95000"/>
                    <a:lumOff val="5000"/>
                  </a:schemeClr>
                </a:solidFill>
                <a:latin typeface="Open Sans"/>
              </a:rPr>
              <a:t>sene boyunca SMMM olarak görev yapmış ve yeterlilik sınavını kazanmış mali müşavirdir.</a:t>
            </a:r>
          </a:p>
          <a:p>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val="4585054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eleman.net/banner/haber/8667muhasebe.elemani.nedir.ne.is.yap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66" y="191386"/>
            <a:ext cx="11752890" cy="648585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914400" y="4933507"/>
            <a:ext cx="9845749" cy="769441"/>
          </a:xfrm>
          <a:prstGeom prst="rect">
            <a:avLst/>
          </a:prstGeom>
        </p:spPr>
        <p:txBody>
          <a:bodyPr wrap="square">
            <a:spAutoFit/>
          </a:bodyPr>
          <a:lstStyle/>
          <a:p>
            <a:r>
              <a:rPr lang="tr-TR" sz="4400" b="1">
                <a:solidFill>
                  <a:schemeClr val="bg1">
                    <a:lumMod val="95000"/>
                    <a:lumOff val="5000"/>
                  </a:schemeClr>
                </a:solidFill>
              </a:rPr>
              <a:t>İŞ </a:t>
            </a:r>
            <a:r>
              <a:rPr lang="tr-TR" sz="4400" b="1" smtClean="0">
                <a:solidFill>
                  <a:schemeClr val="bg1">
                    <a:lumMod val="95000"/>
                    <a:lumOff val="5000"/>
                  </a:schemeClr>
                </a:solidFill>
              </a:rPr>
              <a:t>BULMA </a:t>
            </a:r>
            <a:r>
              <a:rPr lang="tr-TR" sz="4400" b="1" dirty="0">
                <a:solidFill>
                  <a:schemeClr val="bg1">
                    <a:lumMod val="95000"/>
                    <a:lumOff val="5000"/>
                  </a:schemeClr>
                </a:solidFill>
              </a:rPr>
              <a:t>İMKANLARI</a:t>
            </a:r>
          </a:p>
        </p:txBody>
      </p:sp>
    </p:spTree>
    <p:extLst>
      <p:ext uri="{BB962C8B-B14F-4D97-AF65-F5344CB8AC3E}">
        <p14:creationId xmlns:p14="http://schemas.microsoft.com/office/powerpoint/2010/main" val="4857317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7200" y="362609"/>
            <a:ext cx="11161985" cy="6001643"/>
          </a:xfrm>
          <a:prstGeom prst="rect">
            <a:avLst/>
          </a:prstGeom>
        </p:spPr>
        <p:txBody>
          <a:bodyPr wrap="square">
            <a:spAutoFit/>
          </a:bodyPr>
          <a:lstStyle/>
          <a:p>
            <a:r>
              <a:rPr lang="tr-TR" sz="3200" dirty="0" smtClean="0">
                <a:solidFill>
                  <a:srgbClr val="7030A0"/>
                </a:solidFill>
              </a:rPr>
              <a:t>Muhasebe </a:t>
            </a:r>
            <a:r>
              <a:rPr lang="tr-TR" sz="3200" dirty="0">
                <a:solidFill>
                  <a:srgbClr val="7030A0"/>
                </a:solidFill>
              </a:rPr>
              <a:t>ve mali müşavirlik bürolarında,</a:t>
            </a:r>
            <a:r>
              <a:rPr lang="tr-TR" sz="3200" dirty="0"/>
              <a:t> </a:t>
            </a:r>
            <a:endParaRPr lang="tr-TR" sz="3200" dirty="0" smtClean="0"/>
          </a:p>
          <a:p>
            <a:endParaRPr lang="tr-TR" sz="3200" dirty="0"/>
          </a:p>
          <a:p>
            <a:r>
              <a:rPr lang="tr-TR" sz="3200" dirty="0" smtClean="0">
                <a:solidFill>
                  <a:schemeClr val="accent2"/>
                </a:solidFill>
              </a:rPr>
              <a:t>Dış </a:t>
            </a:r>
            <a:r>
              <a:rPr lang="tr-TR" sz="3200" dirty="0">
                <a:solidFill>
                  <a:schemeClr val="accent2"/>
                </a:solidFill>
              </a:rPr>
              <a:t>ticaret ve finans kuruluşlarının ilgili </a:t>
            </a:r>
            <a:r>
              <a:rPr lang="tr-TR" sz="3200" dirty="0" smtClean="0">
                <a:solidFill>
                  <a:schemeClr val="accent2"/>
                </a:solidFill>
              </a:rPr>
              <a:t>                   departmanlarında,</a:t>
            </a:r>
          </a:p>
          <a:p>
            <a:endParaRPr lang="tr-TR" sz="3200" dirty="0" smtClean="0"/>
          </a:p>
          <a:p>
            <a:r>
              <a:rPr lang="tr-TR" sz="3200" dirty="0" smtClean="0">
                <a:solidFill>
                  <a:srgbClr val="FFC000"/>
                </a:solidFill>
              </a:rPr>
              <a:t>Her türlü yerel ,ulusal, uluslararası ticarî </a:t>
            </a:r>
            <a:r>
              <a:rPr lang="tr-TR" sz="3200" dirty="0">
                <a:solidFill>
                  <a:srgbClr val="FFC000"/>
                </a:solidFill>
              </a:rPr>
              <a:t>işletmelerin muhasebe </a:t>
            </a:r>
            <a:r>
              <a:rPr lang="tr-TR" sz="3200" dirty="0" smtClean="0">
                <a:solidFill>
                  <a:srgbClr val="FFC000"/>
                </a:solidFill>
              </a:rPr>
              <a:t>servislerinde, </a:t>
            </a:r>
          </a:p>
          <a:p>
            <a:endParaRPr lang="tr-TR" sz="3200" dirty="0" smtClean="0"/>
          </a:p>
          <a:p>
            <a:r>
              <a:rPr lang="tr-TR" sz="3200" dirty="0" smtClean="0">
                <a:solidFill>
                  <a:schemeClr val="accent3">
                    <a:lumMod val="50000"/>
                  </a:schemeClr>
                </a:solidFill>
              </a:rPr>
              <a:t>Ayrıca </a:t>
            </a:r>
            <a:r>
              <a:rPr lang="tr-TR" sz="3200" dirty="0">
                <a:solidFill>
                  <a:schemeClr val="accent3">
                    <a:lumMod val="50000"/>
                  </a:schemeClr>
                </a:solidFill>
              </a:rPr>
              <a:t>her türlü kuruluşun mali işlerle ilgili bölümlerinde çalışabilirler. </a:t>
            </a:r>
            <a:endParaRPr lang="tr-TR" sz="3200" dirty="0" smtClean="0">
              <a:solidFill>
                <a:schemeClr val="accent3">
                  <a:lumMod val="50000"/>
                </a:schemeClr>
              </a:solidFill>
            </a:endParaRPr>
          </a:p>
          <a:p>
            <a:endParaRPr lang="tr-TR" sz="3200" dirty="0" smtClean="0">
              <a:solidFill>
                <a:schemeClr val="accent3">
                  <a:lumMod val="50000"/>
                </a:schemeClr>
              </a:solidFill>
            </a:endParaRPr>
          </a:p>
          <a:p>
            <a:r>
              <a:rPr lang="tr-TR" sz="3200" b="1" dirty="0" smtClean="0">
                <a:solidFill>
                  <a:srgbClr val="FF0000"/>
                </a:solidFill>
              </a:rPr>
              <a:t>Mesleğin </a:t>
            </a:r>
            <a:r>
              <a:rPr lang="tr-TR" sz="3200" b="1" dirty="0">
                <a:solidFill>
                  <a:srgbClr val="FF0000"/>
                </a:solidFill>
              </a:rPr>
              <a:t>oldukça geniş bir çalışma alanı mevcuttu</a:t>
            </a:r>
            <a:r>
              <a:rPr lang="tr-TR" sz="3200" dirty="0">
                <a:solidFill>
                  <a:srgbClr val="FF0000"/>
                </a:solidFill>
              </a:rPr>
              <a:t>r. </a:t>
            </a:r>
          </a:p>
        </p:txBody>
      </p:sp>
    </p:spTree>
    <p:extLst>
      <p:ext uri="{BB962C8B-B14F-4D97-AF65-F5344CB8AC3E}">
        <p14:creationId xmlns:p14="http://schemas.microsoft.com/office/powerpoint/2010/main" val="41184589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4085" y="268014"/>
            <a:ext cx="2280743" cy="2067826"/>
          </a:xfrm>
          <a:prstGeom prst="rect">
            <a:avLst/>
          </a:prstGeom>
        </p:spPr>
      </p:pic>
      <p:pic>
        <p:nvPicPr>
          <p:cNvPr id="3" name="Resim 2"/>
          <p:cNvPicPr>
            <a:picLocks noChangeAspect="1"/>
          </p:cNvPicPr>
          <p:nvPr/>
        </p:nvPicPr>
        <p:blipFill>
          <a:blip r:embed="rId3"/>
          <a:stretch>
            <a:fillRect/>
          </a:stretch>
        </p:blipFill>
        <p:spPr>
          <a:xfrm>
            <a:off x="4919660" y="4705348"/>
            <a:ext cx="2506717" cy="2021599"/>
          </a:xfrm>
          <a:prstGeom prst="rect">
            <a:avLst/>
          </a:prstGeom>
        </p:spPr>
      </p:pic>
      <p:pic>
        <p:nvPicPr>
          <p:cNvPr id="4" name="Resim 3"/>
          <p:cNvPicPr>
            <a:picLocks noChangeAspect="1"/>
          </p:cNvPicPr>
          <p:nvPr/>
        </p:nvPicPr>
        <p:blipFill>
          <a:blip r:embed="rId4"/>
          <a:stretch>
            <a:fillRect/>
          </a:stretch>
        </p:blipFill>
        <p:spPr>
          <a:xfrm>
            <a:off x="7556216" y="4448171"/>
            <a:ext cx="2143125" cy="1911239"/>
          </a:xfrm>
          <a:prstGeom prst="rect">
            <a:avLst/>
          </a:prstGeom>
        </p:spPr>
      </p:pic>
      <p:pic>
        <p:nvPicPr>
          <p:cNvPr id="5" name="Resim 4"/>
          <p:cNvPicPr>
            <a:picLocks noChangeAspect="1"/>
          </p:cNvPicPr>
          <p:nvPr/>
        </p:nvPicPr>
        <p:blipFill>
          <a:blip r:embed="rId5"/>
          <a:stretch>
            <a:fillRect/>
          </a:stretch>
        </p:blipFill>
        <p:spPr>
          <a:xfrm>
            <a:off x="9765916" y="4962525"/>
            <a:ext cx="2409825" cy="1895475"/>
          </a:xfrm>
          <a:prstGeom prst="rect">
            <a:avLst/>
          </a:prstGeom>
        </p:spPr>
      </p:pic>
      <p:pic>
        <p:nvPicPr>
          <p:cNvPr id="6" name="Resim 5"/>
          <p:cNvPicPr>
            <a:picLocks noChangeAspect="1"/>
          </p:cNvPicPr>
          <p:nvPr/>
        </p:nvPicPr>
        <p:blipFill>
          <a:blip r:embed="rId6"/>
          <a:stretch>
            <a:fillRect/>
          </a:stretch>
        </p:blipFill>
        <p:spPr>
          <a:xfrm>
            <a:off x="10134925" y="2650084"/>
            <a:ext cx="1905000" cy="2305050"/>
          </a:xfrm>
          <a:prstGeom prst="rect">
            <a:avLst/>
          </a:prstGeom>
        </p:spPr>
      </p:pic>
      <p:pic>
        <p:nvPicPr>
          <p:cNvPr id="7" name="Resim 6"/>
          <p:cNvPicPr>
            <a:picLocks noChangeAspect="1"/>
          </p:cNvPicPr>
          <p:nvPr/>
        </p:nvPicPr>
        <p:blipFill>
          <a:blip r:embed="rId7"/>
          <a:stretch>
            <a:fillRect/>
          </a:stretch>
        </p:blipFill>
        <p:spPr>
          <a:xfrm>
            <a:off x="7370384" y="345363"/>
            <a:ext cx="2495205" cy="1702676"/>
          </a:xfrm>
          <a:prstGeom prst="rect">
            <a:avLst/>
          </a:prstGeom>
        </p:spPr>
      </p:pic>
      <p:pic>
        <p:nvPicPr>
          <p:cNvPr id="8" name="Resim 7"/>
          <p:cNvPicPr>
            <a:picLocks noChangeAspect="1"/>
          </p:cNvPicPr>
          <p:nvPr/>
        </p:nvPicPr>
        <p:blipFill>
          <a:blip r:embed="rId8"/>
          <a:stretch>
            <a:fillRect/>
          </a:stretch>
        </p:blipFill>
        <p:spPr>
          <a:xfrm>
            <a:off x="7155566" y="2422345"/>
            <a:ext cx="2989373" cy="1651520"/>
          </a:xfrm>
          <a:prstGeom prst="rect">
            <a:avLst/>
          </a:prstGeom>
        </p:spPr>
      </p:pic>
      <p:pic>
        <p:nvPicPr>
          <p:cNvPr id="9" name="Resim 8"/>
          <p:cNvPicPr>
            <a:picLocks noChangeAspect="1"/>
          </p:cNvPicPr>
          <p:nvPr/>
        </p:nvPicPr>
        <p:blipFill>
          <a:blip r:embed="rId9"/>
          <a:stretch>
            <a:fillRect/>
          </a:stretch>
        </p:blipFill>
        <p:spPr>
          <a:xfrm>
            <a:off x="2753820" y="192715"/>
            <a:ext cx="2143125" cy="2143125"/>
          </a:xfrm>
          <a:prstGeom prst="rect">
            <a:avLst/>
          </a:prstGeom>
        </p:spPr>
      </p:pic>
      <p:pic>
        <p:nvPicPr>
          <p:cNvPr id="10" name="Resim 9"/>
          <p:cNvPicPr>
            <a:picLocks noChangeAspect="1"/>
          </p:cNvPicPr>
          <p:nvPr/>
        </p:nvPicPr>
        <p:blipFill>
          <a:blip r:embed="rId10"/>
          <a:stretch>
            <a:fillRect/>
          </a:stretch>
        </p:blipFill>
        <p:spPr>
          <a:xfrm>
            <a:off x="5199990" y="268014"/>
            <a:ext cx="1857375" cy="1857375"/>
          </a:xfrm>
          <a:prstGeom prst="rect">
            <a:avLst/>
          </a:prstGeom>
        </p:spPr>
      </p:pic>
      <p:pic>
        <p:nvPicPr>
          <p:cNvPr id="11" name="Resim 10"/>
          <p:cNvPicPr>
            <a:picLocks noChangeAspect="1"/>
          </p:cNvPicPr>
          <p:nvPr/>
        </p:nvPicPr>
        <p:blipFill>
          <a:blip r:embed="rId11"/>
          <a:stretch>
            <a:fillRect/>
          </a:stretch>
        </p:blipFill>
        <p:spPr>
          <a:xfrm>
            <a:off x="4158325" y="2688265"/>
            <a:ext cx="2857500" cy="1600200"/>
          </a:xfrm>
          <a:prstGeom prst="rect">
            <a:avLst/>
          </a:prstGeom>
        </p:spPr>
      </p:pic>
      <p:pic>
        <p:nvPicPr>
          <p:cNvPr id="12" name="Resim 11"/>
          <p:cNvPicPr>
            <a:picLocks noChangeAspect="1"/>
          </p:cNvPicPr>
          <p:nvPr/>
        </p:nvPicPr>
        <p:blipFill>
          <a:blip r:embed="rId12"/>
          <a:stretch>
            <a:fillRect/>
          </a:stretch>
        </p:blipFill>
        <p:spPr>
          <a:xfrm>
            <a:off x="1985319" y="5041841"/>
            <a:ext cx="2857500" cy="1600200"/>
          </a:xfrm>
          <a:prstGeom prst="rect">
            <a:avLst/>
          </a:prstGeom>
        </p:spPr>
      </p:pic>
      <p:pic>
        <p:nvPicPr>
          <p:cNvPr id="13" name="Resim 12"/>
          <p:cNvPicPr>
            <a:picLocks noChangeAspect="1"/>
          </p:cNvPicPr>
          <p:nvPr/>
        </p:nvPicPr>
        <p:blipFill>
          <a:blip r:embed="rId13"/>
          <a:stretch>
            <a:fillRect/>
          </a:stretch>
        </p:blipFill>
        <p:spPr>
          <a:xfrm>
            <a:off x="9994516" y="216527"/>
            <a:ext cx="2181225" cy="2095500"/>
          </a:xfrm>
          <a:prstGeom prst="rect">
            <a:avLst/>
          </a:prstGeom>
        </p:spPr>
      </p:pic>
      <p:pic>
        <p:nvPicPr>
          <p:cNvPr id="14" name="Resim 13"/>
          <p:cNvPicPr>
            <a:picLocks noChangeAspect="1"/>
          </p:cNvPicPr>
          <p:nvPr/>
        </p:nvPicPr>
        <p:blipFill>
          <a:blip r:embed="rId14"/>
          <a:stretch>
            <a:fillRect/>
          </a:stretch>
        </p:blipFill>
        <p:spPr>
          <a:xfrm>
            <a:off x="2015200" y="2898716"/>
            <a:ext cx="2143125" cy="1952625"/>
          </a:xfrm>
          <a:prstGeom prst="rect">
            <a:avLst/>
          </a:prstGeom>
        </p:spPr>
      </p:pic>
      <p:pic>
        <p:nvPicPr>
          <p:cNvPr id="15" name="Resim 14"/>
          <p:cNvPicPr>
            <a:picLocks noChangeAspect="1"/>
          </p:cNvPicPr>
          <p:nvPr/>
        </p:nvPicPr>
        <p:blipFill>
          <a:blip r:embed="rId15"/>
          <a:stretch>
            <a:fillRect/>
          </a:stretch>
        </p:blipFill>
        <p:spPr>
          <a:xfrm>
            <a:off x="-39254" y="5046606"/>
            <a:ext cx="1899585" cy="1743075"/>
          </a:xfrm>
          <a:prstGeom prst="rect">
            <a:avLst/>
          </a:prstGeom>
        </p:spPr>
      </p:pic>
      <p:pic>
        <p:nvPicPr>
          <p:cNvPr id="16" name="Resim 15"/>
          <p:cNvPicPr>
            <a:picLocks noChangeAspect="1"/>
          </p:cNvPicPr>
          <p:nvPr/>
        </p:nvPicPr>
        <p:blipFill>
          <a:blip r:embed="rId16"/>
          <a:stretch>
            <a:fillRect/>
          </a:stretch>
        </p:blipFill>
        <p:spPr>
          <a:xfrm>
            <a:off x="-39254" y="2650084"/>
            <a:ext cx="2143125" cy="2143125"/>
          </a:xfrm>
          <a:prstGeom prst="rect">
            <a:avLst/>
          </a:prstGeom>
        </p:spPr>
      </p:pic>
    </p:spTree>
    <p:extLst>
      <p:ext uri="{BB962C8B-B14F-4D97-AF65-F5344CB8AC3E}">
        <p14:creationId xmlns:p14="http://schemas.microsoft.com/office/powerpoint/2010/main" val="36306269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dirty="0" smtClean="0">
                <a:solidFill>
                  <a:srgbClr val="FF0000"/>
                </a:solidFill>
              </a:rPr>
              <a:t>Eğitim ve kariyer</a:t>
            </a:r>
            <a:r>
              <a:rPr lang="tr-TR" dirty="0" smtClean="0"/>
              <a:t/>
            </a:r>
            <a:br>
              <a:rPr lang="tr-TR" dirty="0" smtClean="0"/>
            </a:br>
            <a:endParaRPr lang="tr-TR" dirty="0"/>
          </a:p>
        </p:txBody>
      </p:sp>
      <p:pic>
        <p:nvPicPr>
          <p:cNvPr id="5" name="Resim 4"/>
          <p:cNvPicPr>
            <a:picLocks noChangeAspect="1"/>
          </p:cNvPicPr>
          <p:nvPr/>
        </p:nvPicPr>
        <p:blipFill>
          <a:blip r:embed="rId2"/>
          <a:stretch>
            <a:fillRect/>
          </a:stretch>
        </p:blipFill>
        <p:spPr>
          <a:xfrm>
            <a:off x="804040" y="3843867"/>
            <a:ext cx="9727325" cy="2714588"/>
          </a:xfrm>
          <a:prstGeom prst="rect">
            <a:avLst/>
          </a:prstGeom>
        </p:spPr>
      </p:pic>
      <p:sp>
        <p:nvSpPr>
          <p:cNvPr id="3" name="Alt Başlık 2"/>
          <p:cNvSpPr>
            <a:spLocks noGrp="1"/>
          </p:cNvSpPr>
          <p:nvPr>
            <p:ph type="subTitle" idx="1"/>
          </p:nvPr>
        </p:nvSpPr>
        <p:spPr>
          <a:xfrm>
            <a:off x="684212" y="3843867"/>
            <a:ext cx="9847154" cy="1947333"/>
          </a:xfrm>
        </p:spPr>
        <p:txBody>
          <a:bodyPr/>
          <a:lstStyle/>
          <a:p>
            <a:endParaRPr lang="tr-TR" dirty="0"/>
          </a:p>
        </p:txBody>
      </p:sp>
      <p:pic>
        <p:nvPicPr>
          <p:cNvPr id="4" name="Resim 3"/>
          <p:cNvPicPr>
            <a:picLocks noChangeAspect="1"/>
          </p:cNvPicPr>
          <p:nvPr/>
        </p:nvPicPr>
        <p:blipFill>
          <a:blip r:embed="rId3"/>
          <a:stretch>
            <a:fillRect/>
          </a:stretch>
        </p:blipFill>
        <p:spPr>
          <a:xfrm>
            <a:off x="7346731" y="499532"/>
            <a:ext cx="4682359" cy="2921585"/>
          </a:xfrm>
          <a:prstGeom prst="rect">
            <a:avLst/>
          </a:prstGeom>
        </p:spPr>
      </p:pic>
    </p:spTree>
    <p:extLst>
      <p:ext uri="{BB962C8B-B14F-4D97-AF65-F5344CB8AC3E}">
        <p14:creationId xmlns:p14="http://schemas.microsoft.com/office/powerpoint/2010/main" val="32455507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684212" y="5734594"/>
            <a:ext cx="8534400" cy="259805"/>
          </a:xfrm>
        </p:spPr>
        <p:txBody>
          <a:bodyPr>
            <a:normAutofit fontScale="90000"/>
          </a:bodyPr>
          <a:lstStyle/>
          <a:p>
            <a:endParaRPr lang="tr-TR" dirty="0"/>
          </a:p>
        </p:txBody>
      </p:sp>
      <p:sp>
        <p:nvSpPr>
          <p:cNvPr id="6" name="İçerik Yer Tutucusu 5"/>
          <p:cNvSpPr>
            <a:spLocks noGrp="1"/>
          </p:cNvSpPr>
          <p:nvPr>
            <p:ph idx="1"/>
          </p:nvPr>
        </p:nvSpPr>
        <p:spPr>
          <a:xfrm>
            <a:off x="684212" y="685800"/>
            <a:ext cx="8534400" cy="5675811"/>
          </a:xfrm>
        </p:spPr>
        <p:txBody>
          <a:bodyPr/>
          <a:lstStyle/>
          <a:p>
            <a:pPr marL="0" indent="0">
              <a:buNone/>
            </a:pPr>
            <a:r>
              <a:rPr lang="tr-TR" sz="3200" dirty="0"/>
              <a:t>MUHASEBE VE FİNANSMAN </a:t>
            </a:r>
            <a:r>
              <a:rPr lang="tr-TR" sz="3200" dirty="0" smtClean="0"/>
              <a:t>ALANI</a:t>
            </a:r>
            <a:endParaRPr lang="tr-TR" sz="3200" dirty="0"/>
          </a:p>
          <a:p>
            <a:pPr marL="0" indent="0">
              <a:buNone/>
            </a:pPr>
            <a:r>
              <a:rPr lang="tr-TR" sz="3200" dirty="0" smtClean="0"/>
              <a:t>   </a:t>
            </a:r>
            <a:r>
              <a:rPr lang="tr-TR" sz="3200" dirty="0" smtClean="0">
                <a:solidFill>
                  <a:srgbClr val="C00000"/>
                </a:solidFill>
              </a:rPr>
              <a:t>Muhasebe </a:t>
            </a:r>
            <a:r>
              <a:rPr lang="tr-TR" sz="3200" dirty="0">
                <a:solidFill>
                  <a:srgbClr val="C00000"/>
                </a:solidFill>
              </a:rPr>
              <a:t>ve finansman, işletmelerin kuruluşu, faaliyetlerine ait belgelerin tasnifi, kayıt işlemleri, dosyalama ve arşivleme işlemleri, raporlama, analiz etme, dış ticaret mevzuatı, gümrük işlemleri, muhasebe kayıtları, finans ve borsa hizmetleri yeterliklerini kazandırmaya yönelik eğitim ve öğretim verilen alandır</a:t>
            </a:r>
            <a:r>
              <a:rPr lang="tr-TR" sz="3200" dirty="0">
                <a:solidFill>
                  <a:schemeClr val="accent5"/>
                </a:solidFill>
              </a:rPr>
              <a:t>.</a:t>
            </a:r>
          </a:p>
          <a:p>
            <a:endParaRPr lang="tr-TR" dirty="0"/>
          </a:p>
        </p:txBody>
      </p:sp>
    </p:spTree>
    <p:extLst>
      <p:ext uri="{BB962C8B-B14F-4D97-AF65-F5344CB8AC3E}">
        <p14:creationId xmlns:p14="http://schemas.microsoft.com/office/powerpoint/2010/main" val="19904358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67559" y="2349062"/>
            <a:ext cx="11624441" cy="1951476"/>
          </a:xfrm>
        </p:spPr>
        <p:txBody>
          <a:bodyPr>
            <a:noAutofit/>
          </a:bodyPr>
          <a:lstStyle/>
          <a:p>
            <a:pPr marL="0" indent="0">
              <a:buNone/>
            </a:pPr>
            <a:r>
              <a:rPr lang="tr-TR" sz="3600" dirty="0" smtClean="0"/>
              <a:t>                      ÜNİVERSİTE </a:t>
            </a:r>
          </a:p>
          <a:p>
            <a:pPr marL="0" indent="0">
              <a:buNone/>
            </a:pPr>
            <a:r>
              <a:rPr lang="tr-TR" sz="3600" dirty="0" smtClean="0"/>
              <a:t>ÖN LİSANS (2 yıllık)</a:t>
            </a:r>
          </a:p>
          <a:p>
            <a:pPr marL="0" indent="0">
              <a:buNone/>
            </a:pPr>
            <a:r>
              <a:rPr lang="tr-TR" sz="3600" dirty="0" smtClean="0"/>
              <a:t> Bu bölümden mezun </a:t>
            </a:r>
            <a:r>
              <a:rPr lang="tr-TR" sz="3600" dirty="0"/>
              <a:t>olanlar, </a:t>
            </a:r>
            <a:r>
              <a:rPr lang="tr-TR" sz="3600" dirty="0" smtClean="0"/>
              <a:t>aşağıdaki yükseköğretim </a:t>
            </a:r>
            <a:r>
              <a:rPr lang="tr-TR" sz="3600" dirty="0"/>
              <a:t>ön </a:t>
            </a:r>
            <a:r>
              <a:rPr lang="tr-TR" sz="3600" dirty="0" smtClean="0"/>
              <a:t>lisans (2 yıllık) </a:t>
            </a:r>
            <a:r>
              <a:rPr lang="tr-TR" sz="3600" dirty="0"/>
              <a:t>programlarına yerleştirilirken, yerleştirme puanları </a:t>
            </a:r>
            <a:r>
              <a:rPr lang="tr-TR" sz="3600" dirty="0" err="1"/>
              <a:t>OBP’nin</a:t>
            </a:r>
            <a:r>
              <a:rPr lang="tr-TR" sz="3600" dirty="0"/>
              <a:t> 0,12 ile çarpılması ve puanlarına eklenmesi suretiyle elde edilecek; </a:t>
            </a:r>
            <a:endParaRPr lang="tr-TR" sz="3600" dirty="0" smtClean="0"/>
          </a:p>
          <a:p>
            <a:pPr marL="0" indent="0">
              <a:buNone/>
            </a:pPr>
            <a:r>
              <a:rPr lang="tr-TR" sz="3600" dirty="0" smtClean="0"/>
              <a:t>ayrıca</a:t>
            </a:r>
            <a:r>
              <a:rPr lang="tr-TR" sz="3600" dirty="0"/>
              <a:t>, yerleştirme puanlarına </a:t>
            </a:r>
            <a:r>
              <a:rPr lang="tr-TR" sz="3600" dirty="0" err="1"/>
              <a:t>OBP’nin</a:t>
            </a:r>
            <a:r>
              <a:rPr lang="tr-TR" sz="3600" dirty="0"/>
              <a:t> 0,06 ile çarpılmasıyla elde edilecek </a:t>
            </a:r>
            <a:r>
              <a:rPr lang="tr-TR" sz="3600" b="1" dirty="0"/>
              <a:t>ek puanlar </a:t>
            </a:r>
            <a:r>
              <a:rPr lang="tr-TR" sz="3600" dirty="0"/>
              <a:t>katılacaktır. </a:t>
            </a:r>
          </a:p>
        </p:txBody>
      </p:sp>
      <p:pic>
        <p:nvPicPr>
          <p:cNvPr id="5" name="Resim 4"/>
          <p:cNvPicPr>
            <a:picLocks noChangeAspect="1"/>
          </p:cNvPicPr>
          <p:nvPr/>
        </p:nvPicPr>
        <p:blipFill>
          <a:blip r:embed="rId2"/>
          <a:stretch>
            <a:fillRect/>
          </a:stretch>
        </p:blipFill>
        <p:spPr>
          <a:xfrm>
            <a:off x="9785624" y="205937"/>
            <a:ext cx="2143125" cy="1906642"/>
          </a:xfrm>
          <a:prstGeom prst="rect">
            <a:avLst/>
          </a:prstGeom>
        </p:spPr>
      </p:pic>
    </p:spTree>
    <p:extLst>
      <p:ext uri="{BB962C8B-B14F-4D97-AF65-F5344CB8AC3E}">
        <p14:creationId xmlns:p14="http://schemas.microsoft.com/office/powerpoint/2010/main" val="4974982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35572" y="599090"/>
            <a:ext cx="8875988" cy="6001643"/>
          </a:xfrm>
          <a:prstGeom prst="rect">
            <a:avLst/>
          </a:prstGeom>
        </p:spPr>
        <p:txBody>
          <a:bodyPr wrap="square">
            <a:spAutoFit/>
          </a:bodyPr>
          <a:lstStyle/>
          <a:p>
            <a:r>
              <a:rPr lang="tr-TR" sz="2400" dirty="0" smtClean="0"/>
              <a:t>                   </a:t>
            </a:r>
            <a:r>
              <a:rPr lang="tr-TR" sz="2400" dirty="0" smtClean="0">
                <a:solidFill>
                  <a:schemeClr val="bg1">
                    <a:lumMod val="95000"/>
                    <a:lumOff val="5000"/>
                  </a:schemeClr>
                </a:solidFill>
              </a:rPr>
              <a:t>TYT </a:t>
            </a:r>
            <a:r>
              <a:rPr lang="tr-TR" sz="2400" dirty="0">
                <a:solidFill>
                  <a:schemeClr val="bg1">
                    <a:lumMod val="95000"/>
                    <a:lumOff val="5000"/>
                  </a:schemeClr>
                </a:solidFill>
              </a:rPr>
              <a:t>Puanı </a:t>
            </a:r>
            <a:r>
              <a:rPr lang="tr-TR" sz="2400" dirty="0" smtClean="0">
                <a:solidFill>
                  <a:schemeClr val="bg1">
                    <a:lumMod val="95000"/>
                    <a:lumOff val="5000"/>
                  </a:schemeClr>
                </a:solidFill>
              </a:rPr>
              <a:t>ile yerleşilebilecek 2 yıllık bölümler:</a:t>
            </a:r>
            <a:endParaRPr lang="tr-TR" sz="2400" dirty="0">
              <a:solidFill>
                <a:schemeClr val="bg1">
                  <a:lumMod val="95000"/>
                  <a:lumOff val="5000"/>
                </a:schemeClr>
              </a:solidFill>
            </a:endParaRPr>
          </a:p>
          <a:p>
            <a:endParaRPr lang="tr-TR" sz="2400" dirty="0" smtClean="0"/>
          </a:p>
          <a:p>
            <a:r>
              <a:rPr lang="tr-TR" sz="2400" dirty="0" smtClean="0"/>
              <a:t>Bankacılık </a:t>
            </a:r>
            <a:r>
              <a:rPr lang="tr-TR" sz="2400" dirty="0"/>
              <a:t>ve Sigortacılık TYT </a:t>
            </a:r>
            <a:endParaRPr lang="tr-TR" sz="2400" dirty="0" smtClean="0"/>
          </a:p>
          <a:p>
            <a:r>
              <a:rPr lang="tr-TR" sz="2400" dirty="0" smtClean="0"/>
              <a:t>Deniz </a:t>
            </a:r>
            <a:r>
              <a:rPr lang="tr-TR" sz="2400" dirty="0"/>
              <a:t>Brokerliği TYT </a:t>
            </a:r>
            <a:endParaRPr lang="tr-TR" sz="2400" dirty="0" smtClean="0"/>
          </a:p>
          <a:p>
            <a:r>
              <a:rPr lang="tr-TR" sz="2400" dirty="0" smtClean="0"/>
              <a:t>Deniz </a:t>
            </a:r>
            <a:r>
              <a:rPr lang="tr-TR" sz="2400" dirty="0"/>
              <a:t>ve Liman İşletmeciliği TYT </a:t>
            </a:r>
            <a:endParaRPr lang="tr-TR" sz="2400" dirty="0" smtClean="0"/>
          </a:p>
          <a:p>
            <a:r>
              <a:rPr lang="tr-TR" sz="2400" dirty="0" smtClean="0"/>
              <a:t>Dış </a:t>
            </a:r>
            <a:r>
              <a:rPr lang="tr-TR" sz="2400" dirty="0"/>
              <a:t>Ticaret TYT </a:t>
            </a:r>
            <a:endParaRPr lang="tr-TR" sz="2400" dirty="0" smtClean="0"/>
          </a:p>
          <a:p>
            <a:r>
              <a:rPr lang="tr-TR" sz="2400" dirty="0" smtClean="0"/>
              <a:t>Emlak </a:t>
            </a:r>
            <a:r>
              <a:rPr lang="tr-TR" sz="2400" dirty="0"/>
              <a:t>Yönetimi </a:t>
            </a:r>
            <a:r>
              <a:rPr lang="tr-TR" sz="2400" dirty="0" smtClean="0"/>
              <a:t>TYT</a:t>
            </a:r>
          </a:p>
          <a:p>
            <a:r>
              <a:rPr lang="tr-TR" sz="2400" dirty="0" smtClean="0"/>
              <a:t>Enerji </a:t>
            </a:r>
            <a:r>
              <a:rPr lang="tr-TR" sz="2400" dirty="0"/>
              <a:t>Tesisleri İşletmeciliği </a:t>
            </a:r>
            <a:r>
              <a:rPr lang="tr-TR" sz="2400" dirty="0" smtClean="0"/>
              <a:t>TYT</a:t>
            </a:r>
          </a:p>
          <a:p>
            <a:r>
              <a:rPr lang="tr-TR" sz="2400" dirty="0" smtClean="0"/>
              <a:t>Hava </a:t>
            </a:r>
            <a:r>
              <a:rPr lang="tr-TR" sz="2400" dirty="0"/>
              <a:t>Lojistiği TYT </a:t>
            </a:r>
            <a:endParaRPr lang="tr-TR" sz="2400" dirty="0" smtClean="0"/>
          </a:p>
          <a:p>
            <a:r>
              <a:rPr lang="tr-TR" sz="2400" dirty="0" smtClean="0"/>
              <a:t>İnsan </a:t>
            </a:r>
            <a:r>
              <a:rPr lang="tr-TR" sz="2400" dirty="0"/>
              <a:t>Kaynakları Yönetimi </a:t>
            </a:r>
            <a:endParaRPr lang="tr-TR" sz="2400" dirty="0" smtClean="0"/>
          </a:p>
          <a:p>
            <a:r>
              <a:rPr lang="tr-TR" sz="2400" dirty="0" smtClean="0"/>
              <a:t>TYT </a:t>
            </a:r>
            <a:r>
              <a:rPr lang="tr-TR" sz="2400" dirty="0"/>
              <a:t>İşletme Yönetimi TYT </a:t>
            </a:r>
            <a:endParaRPr lang="tr-TR" sz="2400" dirty="0" smtClean="0"/>
          </a:p>
          <a:p>
            <a:r>
              <a:rPr lang="tr-TR" sz="2400" dirty="0" smtClean="0"/>
              <a:t>Kooperatifçilik </a:t>
            </a:r>
            <a:r>
              <a:rPr lang="tr-TR" sz="2400" dirty="0"/>
              <a:t>TYT </a:t>
            </a:r>
            <a:endParaRPr lang="tr-TR" sz="2400" dirty="0" smtClean="0"/>
          </a:p>
          <a:p>
            <a:r>
              <a:rPr lang="tr-TR" sz="2400" dirty="0" smtClean="0"/>
              <a:t>Lojistik </a:t>
            </a:r>
            <a:r>
              <a:rPr lang="tr-TR" sz="2400" dirty="0"/>
              <a:t>TYT </a:t>
            </a:r>
            <a:endParaRPr lang="tr-TR" sz="2400" dirty="0" smtClean="0"/>
          </a:p>
          <a:p>
            <a:r>
              <a:rPr lang="tr-TR" sz="2400" dirty="0" smtClean="0"/>
              <a:t>Maliye TYT</a:t>
            </a:r>
          </a:p>
          <a:p>
            <a:r>
              <a:rPr lang="tr-TR" sz="2400" dirty="0" smtClean="0"/>
              <a:t>Marina </a:t>
            </a:r>
            <a:r>
              <a:rPr lang="tr-TR" sz="2400" dirty="0"/>
              <a:t>ve Yat İşletmeciliği </a:t>
            </a:r>
            <a:r>
              <a:rPr lang="tr-TR" sz="2400" dirty="0" smtClean="0"/>
              <a:t>TYT</a:t>
            </a:r>
          </a:p>
          <a:p>
            <a:r>
              <a:rPr lang="tr-TR" sz="2400" dirty="0" smtClean="0"/>
              <a:t>Marka </a:t>
            </a:r>
            <a:r>
              <a:rPr lang="tr-TR" sz="2400" dirty="0"/>
              <a:t>İletişimi TYT </a:t>
            </a:r>
            <a:endParaRPr lang="tr-TR" sz="2400" dirty="0" smtClean="0"/>
          </a:p>
        </p:txBody>
      </p:sp>
    </p:spTree>
    <p:extLst>
      <p:ext uri="{BB962C8B-B14F-4D97-AF65-F5344CB8AC3E}">
        <p14:creationId xmlns:p14="http://schemas.microsoft.com/office/powerpoint/2010/main" val="41797340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78371" y="1418897"/>
            <a:ext cx="11430001" cy="4524315"/>
          </a:xfrm>
          <a:prstGeom prst="rect">
            <a:avLst/>
          </a:prstGeom>
        </p:spPr>
        <p:txBody>
          <a:bodyPr wrap="square">
            <a:spAutoFit/>
          </a:bodyPr>
          <a:lstStyle/>
          <a:p>
            <a:r>
              <a:rPr lang="tr-TR" sz="2400" dirty="0"/>
              <a:t>Menkul Kıymetler ve Sermaye Piyasası TYT </a:t>
            </a:r>
          </a:p>
          <a:p>
            <a:r>
              <a:rPr lang="tr-TR" sz="2400" dirty="0"/>
              <a:t>Muhasebe ve Vergi Uygulamaları TYT </a:t>
            </a:r>
          </a:p>
          <a:p>
            <a:r>
              <a:rPr lang="tr-TR" sz="2400" dirty="0"/>
              <a:t>Pazarlama TYT </a:t>
            </a:r>
          </a:p>
          <a:p>
            <a:r>
              <a:rPr lang="tr-TR" sz="2400" dirty="0"/>
              <a:t>Perakende Satış ve Mağaza Yönetimi TYT </a:t>
            </a:r>
          </a:p>
          <a:p>
            <a:r>
              <a:rPr lang="tr-TR" sz="2400" dirty="0"/>
              <a:t>Sağlık Kurumları İşletmeciliği TYT </a:t>
            </a:r>
          </a:p>
          <a:p>
            <a:r>
              <a:rPr lang="tr-TR" sz="2400" dirty="0"/>
              <a:t>Sivil Havacılık Kabin Hizmetleri TYT </a:t>
            </a:r>
          </a:p>
          <a:p>
            <a:r>
              <a:rPr lang="tr-TR" sz="2400" dirty="0"/>
              <a:t>Sivil Hava Ulaştırma İşletmeciliği TYT </a:t>
            </a:r>
          </a:p>
          <a:p>
            <a:r>
              <a:rPr lang="tr-TR" sz="2400" dirty="0"/>
              <a:t>Sosyal Güvenlik TYT </a:t>
            </a:r>
          </a:p>
          <a:p>
            <a:r>
              <a:rPr lang="tr-TR" sz="2400" dirty="0"/>
              <a:t>Tarımsal İşletmecilik TYT </a:t>
            </a:r>
          </a:p>
          <a:p>
            <a:r>
              <a:rPr lang="tr-TR" sz="2400" dirty="0"/>
              <a:t>Turizm ve Otel İşletmeciliği TYT </a:t>
            </a:r>
          </a:p>
          <a:p>
            <a:r>
              <a:rPr lang="tr-TR" sz="2400" dirty="0"/>
              <a:t>Turizm ve Seyahat Hizmetleri TYT</a:t>
            </a:r>
          </a:p>
          <a:p>
            <a:r>
              <a:rPr lang="tr-TR" sz="2400" dirty="0" smtClean="0"/>
              <a:t>Uçuş </a:t>
            </a:r>
            <a:r>
              <a:rPr lang="tr-TR" sz="2400" dirty="0"/>
              <a:t>Harekat Yöneticiliği TYT</a:t>
            </a:r>
          </a:p>
        </p:txBody>
      </p:sp>
    </p:spTree>
    <p:extLst>
      <p:ext uri="{BB962C8B-B14F-4D97-AF65-F5344CB8AC3E}">
        <p14:creationId xmlns:p14="http://schemas.microsoft.com/office/powerpoint/2010/main" val="15428735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41434" y="457201"/>
            <a:ext cx="8702566" cy="4524315"/>
          </a:xfrm>
          <a:prstGeom prst="rect">
            <a:avLst/>
          </a:prstGeom>
        </p:spPr>
        <p:txBody>
          <a:bodyPr wrap="square">
            <a:spAutoFit/>
          </a:bodyPr>
          <a:lstStyle/>
          <a:p>
            <a:r>
              <a:rPr lang="tr-TR" sz="3200" dirty="0" smtClean="0"/>
              <a:t>    </a:t>
            </a:r>
            <a:r>
              <a:rPr lang="tr-TR" sz="3200" dirty="0" smtClean="0">
                <a:solidFill>
                  <a:schemeClr val="bg1">
                    <a:lumMod val="95000"/>
                    <a:lumOff val="5000"/>
                  </a:schemeClr>
                </a:solidFill>
              </a:rPr>
              <a:t>LİSANS (4 </a:t>
            </a:r>
            <a:r>
              <a:rPr lang="tr-TR" sz="3200" dirty="0">
                <a:solidFill>
                  <a:schemeClr val="bg1">
                    <a:lumMod val="95000"/>
                    <a:lumOff val="5000"/>
                  </a:schemeClr>
                </a:solidFill>
              </a:rPr>
              <a:t>yıllık)</a:t>
            </a:r>
          </a:p>
          <a:p>
            <a:r>
              <a:rPr lang="tr-TR" sz="3200" dirty="0" smtClean="0"/>
              <a:t>Bu </a:t>
            </a:r>
            <a:r>
              <a:rPr lang="tr-TR" sz="3200" dirty="0"/>
              <a:t>bölümden mezun olanlar, aşağıdaki yükseköğretim </a:t>
            </a:r>
            <a:r>
              <a:rPr lang="tr-TR" sz="3200" dirty="0" smtClean="0"/>
              <a:t> </a:t>
            </a:r>
            <a:r>
              <a:rPr lang="tr-TR" sz="3200" dirty="0"/>
              <a:t>lisans </a:t>
            </a:r>
            <a:r>
              <a:rPr lang="tr-TR" sz="3200" dirty="0" smtClean="0"/>
              <a:t>(4 </a:t>
            </a:r>
            <a:r>
              <a:rPr lang="tr-TR" sz="3200" dirty="0"/>
              <a:t>yıllık) programlarına yerleştirilirken, yerleştirme puanları </a:t>
            </a:r>
            <a:r>
              <a:rPr lang="tr-TR" sz="3200" dirty="0" err="1"/>
              <a:t>OBP’nin</a:t>
            </a:r>
            <a:r>
              <a:rPr lang="tr-TR" sz="3200" dirty="0"/>
              <a:t> 0,12 ile çarpılması ve puanlarına eklenmesi suretiyle elde edilecek; </a:t>
            </a:r>
          </a:p>
          <a:p>
            <a:r>
              <a:rPr lang="tr-TR" sz="3200" dirty="0"/>
              <a:t>ayrıca, yerleştirme puanlarına </a:t>
            </a:r>
            <a:r>
              <a:rPr lang="tr-TR" sz="3200" dirty="0" err="1"/>
              <a:t>OBP’nin</a:t>
            </a:r>
            <a:r>
              <a:rPr lang="tr-TR" sz="3200" dirty="0"/>
              <a:t> 0,06 ile çarpılmasıyla elde edilecek </a:t>
            </a:r>
            <a:r>
              <a:rPr lang="tr-TR" sz="3200" b="1" dirty="0"/>
              <a:t>ek puanlar </a:t>
            </a:r>
            <a:r>
              <a:rPr lang="tr-TR" sz="3200" dirty="0"/>
              <a:t>katılacaktır</a:t>
            </a:r>
            <a:r>
              <a:rPr lang="tr-TR" dirty="0"/>
              <a:t>. </a:t>
            </a:r>
          </a:p>
        </p:txBody>
      </p:sp>
    </p:spTree>
    <p:extLst>
      <p:ext uri="{BB962C8B-B14F-4D97-AF65-F5344CB8AC3E}">
        <p14:creationId xmlns:p14="http://schemas.microsoft.com/office/powerpoint/2010/main" val="20259718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29254" y="1056291"/>
            <a:ext cx="9900745" cy="4524315"/>
          </a:xfrm>
          <a:prstGeom prst="rect">
            <a:avLst/>
          </a:prstGeom>
        </p:spPr>
        <p:txBody>
          <a:bodyPr wrap="square">
            <a:spAutoFit/>
          </a:bodyPr>
          <a:lstStyle/>
          <a:p>
            <a:r>
              <a:rPr lang="tr-TR" sz="2400" dirty="0" smtClean="0">
                <a:solidFill>
                  <a:schemeClr val="bg1">
                    <a:lumMod val="95000"/>
                    <a:lumOff val="5000"/>
                  </a:schemeClr>
                </a:solidFill>
              </a:rPr>
              <a:t>EA (Eşit Ağırlık )Puanı ile Yerleşilebilecek 4 yılık bölümler</a:t>
            </a:r>
          </a:p>
          <a:p>
            <a:r>
              <a:rPr lang="tr-TR" sz="2400" dirty="0" smtClean="0"/>
              <a:t> Bankacılık </a:t>
            </a:r>
            <a:r>
              <a:rPr lang="tr-TR" sz="2400" dirty="0"/>
              <a:t>(YO) </a:t>
            </a:r>
            <a:r>
              <a:rPr lang="tr-TR" sz="2400" dirty="0" smtClean="0"/>
              <a:t>EA</a:t>
            </a:r>
          </a:p>
          <a:p>
            <a:r>
              <a:rPr lang="tr-TR" sz="2400" dirty="0" smtClean="0"/>
              <a:t> Bankacılık </a:t>
            </a:r>
            <a:r>
              <a:rPr lang="tr-TR" sz="2400" dirty="0"/>
              <a:t>ve Finans (YO) EA </a:t>
            </a:r>
            <a:endParaRPr lang="tr-TR" sz="2400" dirty="0" smtClean="0"/>
          </a:p>
          <a:p>
            <a:r>
              <a:rPr lang="tr-TR" sz="2400" dirty="0" smtClean="0"/>
              <a:t> Bankacılık </a:t>
            </a:r>
            <a:r>
              <a:rPr lang="tr-TR" sz="2400" dirty="0"/>
              <a:t>ve Sigortacılık (YO) </a:t>
            </a:r>
            <a:r>
              <a:rPr lang="tr-TR" sz="2400" dirty="0" smtClean="0"/>
              <a:t>EA</a:t>
            </a:r>
          </a:p>
          <a:p>
            <a:r>
              <a:rPr lang="tr-TR" sz="2400" dirty="0" smtClean="0"/>
              <a:t> Gayrimenkul </a:t>
            </a:r>
            <a:r>
              <a:rPr lang="tr-TR" sz="2400" dirty="0"/>
              <a:t>Geliştirme ve Yönetimi (YO) </a:t>
            </a:r>
            <a:r>
              <a:rPr lang="tr-TR" sz="2400" dirty="0" smtClean="0"/>
              <a:t>EA</a:t>
            </a:r>
          </a:p>
          <a:p>
            <a:r>
              <a:rPr lang="tr-TR" sz="2400" dirty="0" smtClean="0"/>
              <a:t> </a:t>
            </a:r>
            <a:r>
              <a:rPr lang="tr-TR" sz="2400" dirty="0"/>
              <a:t>Havacılık Yönetimi (YO) </a:t>
            </a:r>
            <a:r>
              <a:rPr lang="tr-TR" sz="2400" dirty="0" smtClean="0"/>
              <a:t>EA</a:t>
            </a:r>
          </a:p>
          <a:p>
            <a:r>
              <a:rPr lang="tr-TR" sz="2400" dirty="0" smtClean="0"/>
              <a:t> </a:t>
            </a:r>
            <a:r>
              <a:rPr lang="tr-TR" sz="2400" dirty="0"/>
              <a:t>İşletme Bilgi Yönetimi (YO) </a:t>
            </a:r>
            <a:r>
              <a:rPr lang="tr-TR" sz="2400" dirty="0" smtClean="0"/>
              <a:t>EA</a:t>
            </a:r>
          </a:p>
          <a:p>
            <a:r>
              <a:rPr lang="tr-TR" sz="2400" dirty="0" smtClean="0"/>
              <a:t> </a:t>
            </a:r>
            <a:r>
              <a:rPr lang="tr-TR" sz="2400" dirty="0"/>
              <a:t>Muhasebe (YO) EA </a:t>
            </a:r>
            <a:endParaRPr lang="tr-TR" sz="2400" dirty="0" smtClean="0"/>
          </a:p>
          <a:p>
            <a:r>
              <a:rPr lang="tr-TR" sz="2400" dirty="0" smtClean="0"/>
              <a:t> Muhasebe </a:t>
            </a:r>
            <a:r>
              <a:rPr lang="tr-TR" sz="2400" dirty="0"/>
              <a:t>Bilgi Sistemleri (YO) </a:t>
            </a:r>
            <a:r>
              <a:rPr lang="tr-TR" sz="2400" dirty="0" smtClean="0"/>
              <a:t>EA</a:t>
            </a:r>
          </a:p>
          <a:p>
            <a:r>
              <a:rPr lang="tr-TR" sz="2400" dirty="0" smtClean="0"/>
              <a:t> </a:t>
            </a:r>
            <a:r>
              <a:rPr lang="tr-TR" sz="2400" dirty="0"/>
              <a:t>Muhasebe ve Finans Yönetimi (YO) </a:t>
            </a:r>
            <a:r>
              <a:rPr lang="tr-TR" sz="2400" dirty="0" smtClean="0"/>
              <a:t>EA</a:t>
            </a:r>
          </a:p>
          <a:p>
            <a:r>
              <a:rPr lang="tr-TR" sz="2400" dirty="0" smtClean="0"/>
              <a:t> </a:t>
            </a:r>
            <a:r>
              <a:rPr lang="tr-TR" sz="2400" dirty="0"/>
              <a:t>Sigortacılık ve </a:t>
            </a:r>
            <a:r>
              <a:rPr lang="tr-TR" sz="2400" dirty="0" err="1"/>
              <a:t>Aktüerya</a:t>
            </a:r>
            <a:r>
              <a:rPr lang="tr-TR" sz="2400" dirty="0"/>
              <a:t> Bilimleri (YO) </a:t>
            </a:r>
            <a:r>
              <a:rPr lang="tr-TR" sz="2400" dirty="0" smtClean="0"/>
              <a:t>EA</a:t>
            </a:r>
          </a:p>
          <a:p>
            <a:r>
              <a:rPr lang="tr-TR" sz="2400" dirty="0" smtClean="0"/>
              <a:t> </a:t>
            </a:r>
            <a:r>
              <a:rPr lang="tr-TR" sz="2400" dirty="0"/>
              <a:t>Uluslararası Finans (YO) </a:t>
            </a:r>
            <a:r>
              <a:rPr lang="tr-TR" sz="2400" dirty="0" smtClean="0"/>
              <a:t>EA </a:t>
            </a:r>
            <a:endParaRPr lang="tr-TR" sz="2400" dirty="0"/>
          </a:p>
        </p:txBody>
      </p:sp>
    </p:spTree>
    <p:extLst>
      <p:ext uri="{BB962C8B-B14F-4D97-AF65-F5344CB8AC3E}">
        <p14:creationId xmlns:p14="http://schemas.microsoft.com/office/powerpoint/2010/main" val="8677257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67559" y="599090"/>
            <a:ext cx="8560675" cy="4524315"/>
          </a:xfrm>
          <a:prstGeom prst="rect">
            <a:avLst/>
          </a:prstGeom>
        </p:spPr>
        <p:txBody>
          <a:bodyPr wrap="square">
            <a:spAutoFit/>
          </a:bodyPr>
          <a:lstStyle/>
          <a:p>
            <a:r>
              <a:rPr lang="tr-TR" sz="2400" dirty="0"/>
              <a:t>Gümrük İşletme (YO) </a:t>
            </a:r>
            <a:r>
              <a:rPr lang="tr-TR" sz="2400" dirty="0" smtClean="0"/>
              <a:t>EA</a:t>
            </a:r>
          </a:p>
          <a:p>
            <a:r>
              <a:rPr lang="tr-TR" sz="2400" dirty="0" smtClean="0"/>
              <a:t>Lojistik </a:t>
            </a:r>
            <a:r>
              <a:rPr lang="tr-TR" sz="2400" dirty="0"/>
              <a:t>Yönetimi (YO) EA </a:t>
            </a:r>
            <a:endParaRPr lang="tr-TR" sz="2400" dirty="0" smtClean="0"/>
          </a:p>
          <a:p>
            <a:r>
              <a:rPr lang="tr-TR" sz="2400" dirty="0" smtClean="0"/>
              <a:t>Sermaye </a:t>
            </a:r>
            <a:r>
              <a:rPr lang="tr-TR" sz="2400" dirty="0"/>
              <a:t>Piyasası (YO) EA </a:t>
            </a:r>
            <a:endParaRPr lang="tr-TR" sz="2400" dirty="0" smtClean="0"/>
          </a:p>
          <a:p>
            <a:r>
              <a:rPr lang="tr-TR" sz="2400" dirty="0" smtClean="0"/>
              <a:t>Sigortacılık </a:t>
            </a:r>
            <a:r>
              <a:rPr lang="tr-TR" sz="2400" dirty="0"/>
              <a:t>(YO) EA </a:t>
            </a:r>
            <a:endParaRPr lang="tr-TR" sz="2400" dirty="0" smtClean="0"/>
          </a:p>
          <a:p>
            <a:r>
              <a:rPr lang="tr-TR" sz="2400" dirty="0" smtClean="0"/>
              <a:t>Sigortacılık </a:t>
            </a:r>
            <a:r>
              <a:rPr lang="tr-TR" sz="2400" dirty="0"/>
              <a:t>ve Risk Yönetimi (YO) </a:t>
            </a:r>
            <a:r>
              <a:rPr lang="tr-TR" sz="2400" dirty="0" smtClean="0"/>
              <a:t>EA</a:t>
            </a:r>
          </a:p>
          <a:p>
            <a:r>
              <a:rPr lang="tr-TR" sz="2400" dirty="0" smtClean="0"/>
              <a:t>Uluslararası </a:t>
            </a:r>
            <a:r>
              <a:rPr lang="tr-TR" sz="2400" dirty="0"/>
              <a:t>İşletmecilik ve Ticaret (YO) </a:t>
            </a:r>
            <a:r>
              <a:rPr lang="tr-TR" sz="2400" dirty="0" smtClean="0"/>
              <a:t>EA</a:t>
            </a:r>
          </a:p>
          <a:p>
            <a:r>
              <a:rPr lang="tr-TR" sz="2400" dirty="0" smtClean="0"/>
              <a:t>Uluslararası </a:t>
            </a:r>
            <a:r>
              <a:rPr lang="tr-TR" sz="2400" dirty="0"/>
              <a:t>Ticaret (YO) EA </a:t>
            </a:r>
            <a:endParaRPr lang="tr-TR" sz="2400" dirty="0" smtClean="0"/>
          </a:p>
          <a:p>
            <a:r>
              <a:rPr lang="tr-TR" sz="2400" dirty="0" smtClean="0"/>
              <a:t>Uluslararası </a:t>
            </a:r>
            <a:r>
              <a:rPr lang="tr-TR" sz="2400" dirty="0"/>
              <a:t>Ticaret ve İşletmecilik (YO) EA </a:t>
            </a:r>
            <a:endParaRPr lang="tr-TR" sz="2400" dirty="0" smtClean="0"/>
          </a:p>
          <a:p>
            <a:r>
              <a:rPr lang="tr-TR" sz="2400" dirty="0" smtClean="0"/>
              <a:t>Uluslararası </a:t>
            </a:r>
            <a:r>
              <a:rPr lang="tr-TR" sz="2400" dirty="0"/>
              <a:t>Ticaret ve Lojistik (YO) EA </a:t>
            </a:r>
            <a:endParaRPr lang="tr-TR" sz="2400" dirty="0" smtClean="0"/>
          </a:p>
          <a:p>
            <a:r>
              <a:rPr lang="tr-TR" sz="2400" dirty="0" smtClean="0"/>
              <a:t>Uluslararası </a:t>
            </a:r>
            <a:r>
              <a:rPr lang="tr-TR" sz="2400" dirty="0"/>
              <a:t>Ticaret ve Lojistik Yönetimi (YO) </a:t>
            </a:r>
            <a:r>
              <a:rPr lang="tr-TR" sz="2400" dirty="0" smtClean="0"/>
              <a:t>EA</a:t>
            </a:r>
          </a:p>
          <a:p>
            <a:r>
              <a:rPr lang="tr-TR" sz="2400" dirty="0" smtClean="0"/>
              <a:t>Pazarlama(YO) EA</a:t>
            </a:r>
          </a:p>
          <a:p>
            <a:r>
              <a:rPr lang="tr-TR" sz="2400" dirty="0" smtClean="0"/>
              <a:t>Havacılık Yönetimi(YO) EA</a:t>
            </a:r>
            <a:endParaRPr lang="tr-TR" sz="2400" dirty="0"/>
          </a:p>
        </p:txBody>
      </p:sp>
    </p:spTree>
    <p:extLst>
      <p:ext uri="{BB962C8B-B14F-4D97-AF65-F5344CB8AC3E}">
        <p14:creationId xmlns:p14="http://schemas.microsoft.com/office/powerpoint/2010/main" val="29918817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UHASEBE VE FİNANSMAN ALANI - ppt video online ind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0166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UHASEBE VE FİNANSMAN ALANI - ppt video online ind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8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002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67329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48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84212" y="5617029"/>
            <a:ext cx="8534400" cy="377370"/>
          </a:xfrm>
        </p:spPr>
        <p:txBody>
          <a:bodyPr>
            <a:normAutofit fontScale="90000"/>
          </a:bodyPr>
          <a:lstStyle/>
          <a:p>
            <a:endParaRPr lang="tr-TR" dirty="0"/>
          </a:p>
        </p:txBody>
      </p:sp>
      <p:sp>
        <p:nvSpPr>
          <p:cNvPr id="3" name="İçerik Yer Tutucusu 2"/>
          <p:cNvSpPr>
            <a:spLocks noGrp="1"/>
          </p:cNvSpPr>
          <p:nvPr>
            <p:ph idx="1"/>
          </p:nvPr>
        </p:nvSpPr>
        <p:spPr>
          <a:xfrm>
            <a:off x="684212" y="685800"/>
            <a:ext cx="8534400" cy="4813663"/>
          </a:xfrm>
        </p:spPr>
        <p:txBody>
          <a:bodyPr>
            <a:normAutofit/>
          </a:bodyPr>
          <a:lstStyle/>
          <a:p>
            <a:pPr marL="0" indent="0">
              <a:buNone/>
            </a:pPr>
            <a:r>
              <a:rPr lang="tr-TR" sz="3200" dirty="0" smtClean="0">
                <a:latin typeface="Arial Black" panose="020B0A04020102020204" pitchFamily="34" charset="0"/>
              </a:rPr>
              <a:t>Muhasebe Finansman Alanı altında şu dallar bulunmaktadır</a:t>
            </a:r>
            <a:r>
              <a:rPr lang="tr-TR" dirty="0" smtClean="0">
                <a:latin typeface="Arial Black" panose="020B0A04020102020204" pitchFamily="34" charset="0"/>
              </a:rPr>
              <a:t>: </a:t>
            </a:r>
          </a:p>
          <a:p>
            <a:pPr marL="0" indent="0">
              <a:buNone/>
            </a:pPr>
            <a:r>
              <a:rPr lang="tr-TR" sz="4000" dirty="0" smtClean="0">
                <a:solidFill>
                  <a:srgbClr val="FF0000"/>
                </a:solidFill>
                <a:sym typeface="Wingdings" panose="05000000000000000000" pitchFamily="2" charset="2"/>
              </a:rPr>
              <a:t></a:t>
            </a:r>
            <a:r>
              <a:rPr lang="tr-TR" sz="4000" dirty="0" smtClean="0">
                <a:solidFill>
                  <a:srgbClr val="FF0000"/>
                </a:solidFill>
              </a:rPr>
              <a:t> Bilgisayarlı Muhasebe</a:t>
            </a:r>
          </a:p>
          <a:p>
            <a:pPr marL="0" indent="0">
              <a:buNone/>
            </a:pPr>
            <a:r>
              <a:rPr lang="tr-TR" sz="4000" dirty="0" smtClean="0">
                <a:solidFill>
                  <a:schemeClr val="accent3">
                    <a:lumMod val="50000"/>
                  </a:schemeClr>
                </a:solidFill>
                <a:sym typeface="Wingdings" panose="05000000000000000000" pitchFamily="2" charset="2"/>
              </a:rPr>
              <a:t></a:t>
            </a:r>
            <a:r>
              <a:rPr lang="tr-TR" sz="4000" dirty="0" smtClean="0">
                <a:solidFill>
                  <a:schemeClr val="accent3">
                    <a:lumMod val="50000"/>
                  </a:schemeClr>
                </a:solidFill>
              </a:rPr>
              <a:t>Dış Ticaret Ofis Hizmetleri </a:t>
            </a:r>
          </a:p>
          <a:p>
            <a:pPr marL="0" indent="0">
              <a:buNone/>
            </a:pPr>
            <a:r>
              <a:rPr lang="tr-TR" sz="4000" dirty="0" smtClean="0">
                <a:solidFill>
                  <a:srgbClr val="FFFF00"/>
                </a:solidFill>
                <a:sym typeface="Wingdings" panose="05000000000000000000" pitchFamily="2" charset="2"/>
              </a:rPr>
              <a:t></a:t>
            </a:r>
            <a:r>
              <a:rPr lang="tr-TR" sz="4000" dirty="0" smtClean="0">
                <a:solidFill>
                  <a:srgbClr val="FFFF00"/>
                </a:solidFill>
              </a:rPr>
              <a:t>Finans ve Borsa Hizmetleri</a:t>
            </a:r>
          </a:p>
          <a:p>
            <a:pPr marL="0" indent="0">
              <a:buNone/>
            </a:pPr>
            <a:r>
              <a:rPr lang="tr-TR" dirty="0" smtClean="0"/>
              <a:t> </a:t>
            </a:r>
            <a:endParaRPr lang="tr-TR" dirty="0"/>
          </a:p>
        </p:txBody>
      </p:sp>
    </p:spTree>
    <p:extLst>
      <p:ext uri="{BB962C8B-B14F-4D97-AF65-F5344CB8AC3E}">
        <p14:creationId xmlns:p14="http://schemas.microsoft.com/office/powerpoint/2010/main" val="42109906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43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839325" y="-236483"/>
            <a:ext cx="16031326" cy="7961586"/>
          </a:xfrm>
          <a:prstGeom prst="rect">
            <a:avLst/>
          </a:prstGeom>
        </p:spPr>
      </p:pic>
      <p:sp>
        <p:nvSpPr>
          <p:cNvPr id="2" name="Unvan 1"/>
          <p:cNvSpPr>
            <a:spLocks noGrp="1"/>
          </p:cNvSpPr>
          <p:nvPr>
            <p:ph type="title"/>
          </p:nvPr>
        </p:nvSpPr>
        <p:spPr>
          <a:xfrm>
            <a:off x="684212" y="5773783"/>
            <a:ext cx="8534400" cy="220616"/>
          </a:xfrm>
        </p:spPr>
        <p:txBody>
          <a:bodyPr>
            <a:normAutofit fontScale="90000"/>
          </a:bodyPr>
          <a:lstStyle/>
          <a:p>
            <a:endParaRPr lang="tr-TR" dirty="0"/>
          </a:p>
        </p:txBody>
      </p:sp>
      <p:sp>
        <p:nvSpPr>
          <p:cNvPr id="3" name="İçerik Yer Tutucusu 2"/>
          <p:cNvSpPr>
            <a:spLocks noGrp="1"/>
          </p:cNvSpPr>
          <p:nvPr>
            <p:ph idx="1"/>
          </p:nvPr>
        </p:nvSpPr>
        <p:spPr>
          <a:xfrm>
            <a:off x="0" y="685800"/>
            <a:ext cx="9218612" cy="4970417"/>
          </a:xfrm>
        </p:spPr>
        <p:txBody>
          <a:bodyPr>
            <a:noAutofit/>
          </a:bodyPr>
          <a:lstStyle/>
          <a:p>
            <a:pPr marL="0" indent="0">
              <a:buNone/>
            </a:pPr>
            <a:r>
              <a:rPr lang="tr-TR" sz="3200" dirty="0" smtClean="0">
                <a:solidFill>
                  <a:schemeClr val="tx1"/>
                </a:solidFill>
              </a:rPr>
              <a:t>Okulumuzda </a:t>
            </a:r>
            <a:r>
              <a:rPr lang="tr-TR" sz="3200" b="1" dirty="0" smtClean="0">
                <a:ln w="22225">
                  <a:solidFill>
                    <a:schemeClr val="accent2"/>
                  </a:solidFill>
                  <a:prstDash val="solid"/>
                </a:ln>
                <a:solidFill>
                  <a:schemeClr val="tx1"/>
                </a:solidFill>
              </a:rPr>
              <a:t>‘’Bilgisayarlı Muhasebe ‘’ </a:t>
            </a:r>
            <a:r>
              <a:rPr lang="tr-TR" sz="3200" dirty="0" smtClean="0">
                <a:solidFill>
                  <a:schemeClr val="tx1"/>
                </a:solidFill>
              </a:rPr>
              <a:t>dalında eğitim verilmektedir.</a:t>
            </a:r>
          </a:p>
          <a:p>
            <a:pPr marL="0" indent="0">
              <a:buNone/>
            </a:pPr>
            <a:r>
              <a:rPr lang="tr-TR" sz="3200" dirty="0" smtClean="0">
                <a:solidFill>
                  <a:schemeClr val="accent6"/>
                </a:solidFill>
              </a:rPr>
              <a:t>Alanımızda 6 öğretmen ve 2 tam donanımlı bilgisayarlı muhasebe </a:t>
            </a:r>
            <a:r>
              <a:rPr lang="tr-TR" sz="3200" dirty="0" err="1" smtClean="0">
                <a:solidFill>
                  <a:schemeClr val="accent6"/>
                </a:solidFill>
              </a:rPr>
              <a:t>labaratuvarı</a:t>
            </a:r>
            <a:r>
              <a:rPr lang="tr-TR" sz="3200" dirty="0" smtClean="0">
                <a:solidFill>
                  <a:schemeClr val="accent6"/>
                </a:solidFill>
              </a:rPr>
              <a:t> bulunmaktadır.</a:t>
            </a:r>
          </a:p>
          <a:p>
            <a:pPr marL="0" indent="0">
              <a:buNone/>
            </a:pPr>
            <a:r>
              <a:rPr lang="tr-TR" sz="3200" dirty="0" smtClean="0">
                <a:solidFill>
                  <a:schemeClr val="tx1"/>
                </a:solidFill>
              </a:rPr>
              <a:t>Ayrıca okulumuzda açık lise eğitimi veren tek bölümdür.</a:t>
            </a:r>
            <a:endParaRPr lang="tr-TR" sz="3200" dirty="0">
              <a:solidFill>
                <a:schemeClr val="tx1"/>
              </a:solidFill>
            </a:endParaRPr>
          </a:p>
        </p:txBody>
      </p:sp>
    </p:spTree>
    <p:extLst>
      <p:ext uri="{BB962C8B-B14F-4D97-AF65-F5344CB8AC3E}">
        <p14:creationId xmlns:p14="http://schemas.microsoft.com/office/powerpoint/2010/main" val="34992171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050" name="Picture 2" descr="https://smartpro.com.tr/wp-content/uploads/2019/04/balance-business-calculator-1630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5" y="0"/>
            <a:ext cx="12192000" cy="4673600"/>
          </a:xfrm>
          <a:prstGeom prst="rect">
            <a:avLst/>
          </a:prstGeom>
          <a:noFill/>
          <a:extLst>
            <a:ext uri="{909E8E84-426E-40DD-AFC4-6F175D3DCCD1}">
              <a14:hiddenFill xmlns:a14="http://schemas.microsoft.com/office/drawing/2010/main">
                <a:solidFill>
                  <a:srgbClr val="FFFFFF"/>
                </a:solidFill>
              </a14:hiddenFill>
            </a:ext>
          </a:extLst>
        </p:spPr>
      </p:pic>
      <p:sp>
        <p:nvSpPr>
          <p:cNvPr id="7" name="Unvan 6"/>
          <p:cNvSpPr>
            <a:spLocks noGrp="1"/>
          </p:cNvSpPr>
          <p:nvPr>
            <p:ph type="title"/>
          </p:nvPr>
        </p:nvSpPr>
        <p:spPr>
          <a:xfrm>
            <a:off x="1141411" y="685800"/>
            <a:ext cx="9144001" cy="3462868"/>
          </a:xfrm>
        </p:spPr>
        <p:txBody>
          <a:bodyPr/>
          <a:lstStyle/>
          <a:p>
            <a:endParaRPr lang="tr-TR" dirty="0"/>
          </a:p>
        </p:txBody>
      </p:sp>
      <p:sp>
        <p:nvSpPr>
          <p:cNvPr id="8" name="Metin Yer Tutucusu 7"/>
          <p:cNvSpPr>
            <a:spLocks noGrp="1"/>
          </p:cNvSpPr>
          <p:nvPr>
            <p:ph type="body" idx="1"/>
          </p:nvPr>
        </p:nvSpPr>
        <p:spPr>
          <a:xfrm>
            <a:off x="684212" y="4673600"/>
            <a:ext cx="11297581" cy="1879600"/>
          </a:xfrm>
        </p:spPr>
        <p:txBody>
          <a:bodyPr>
            <a:noAutofit/>
          </a:bodyPr>
          <a:lstStyle/>
          <a:p>
            <a:r>
              <a:rPr lang="tr-TR" sz="2800" dirty="0" smtClean="0">
                <a:ln w="0"/>
                <a:solidFill>
                  <a:srgbClr val="7030A0"/>
                </a:solidFill>
              </a:rPr>
              <a:t>Bilgisayarlı </a:t>
            </a:r>
            <a:r>
              <a:rPr lang="tr-TR" sz="2800" dirty="0">
                <a:ln w="0"/>
                <a:solidFill>
                  <a:srgbClr val="7030A0"/>
                </a:solidFill>
              </a:rPr>
              <a:t>muhasebe </a:t>
            </a:r>
            <a:r>
              <a:rPr lang="tr-TR" sz="2800" dirty="0" smtClean="0">
                <a:ln w="0"/>
                <a:solidFill>
                  <a:srgbClr val="7030A0"/>
                </a:solidFill>
              </a:rPr>
              <a:t>alanı; öğrencilerimizin bilgisayarlı muhasebe </a:t>
            </a:r>
            <a:r>
              <a:rPr lang="tr-TR" sz="2800" dirty="0" err="1" smtClean="0">
                <a:ln w="0"/>
                <a:solidFill>
                  <a:srgbClr val="7030A0"/>
                </a:solidFill>
              </a:rPr>
              <a:t>pogramları</a:t>
            </a:r>
            <a:r>
              <a:rPr lang="tr-TR" sz="2800" dirty="0" smtClean="0">
                <a:ln w="0"/>
                <a:solidFill>
                  <a:srgbClr val="7030A0"/>
                </a:solidFill>
              </a:rPr>
              <a:t> ile güncel</a:t>
            </a:r>
            <a:r>
              <a:rPr lang="tr-TR" sz="2800" dirty="0">
                <a:ln w="0"/>
                <a:solidFill>
                  <a:srgbClr val="7030A0"/>
                </a:solidFill>
              </a:rPr>
              <a:t>, teknik ve teorik bilgiler aktarılarak; </a:t>
            </a:r>
            <a:r>
              <a:rPr lang="tr-TR" sz="2800" dirty="0" err="1">
                <a:ln w="0"/>
                <a:solidFill>
                  <a:srgbClr val="7030A0"/>
                </a:solidFill>
              </a:rPr>
              <a:t>maliyet,pazarlama</a:t>
            </a:r>
            <a:r>
              <a:rPr lang="tr-TR" sz="2800" dirty="0">
                <a:ln w="0"/>
                <a:solidFill>
                  <a:srgbClr val="7030A0"/>
                </a:solidFill>
              </a:rPr>
              <a:t>, dış ticaret, tek düzen hesap planlanması finansal raporlamalar gibi temel alanlara </a:t>
            </a:r>
            <a:r>
              <a:rPr lang="tr-TR" sz="2800" dirty="0" smtClean="0">
                <a:ln w="0"/>
                <a:solidFill>
                  <a:srgbClr val="7030A0"/>
                </a:solidFill>
              </a:rPr>
              <a:t>gerekli bilgi </a:t>
            </a:r>
            <a:r>
              <a:rPr lang="tr-TR" sz="2800" dirty="0">
                <a:ln w="0"/>
                <a:solidFill>
                  <a:srgbClr val="7030A0"/>
                </a:solidFill>
              </a:rPr>
              <a:t>akışını profesyonel olarak </a:t>
            </a:r>
            <a:r>
              <a:rPr lang="tr-TR" sz="2800" dirty="0" smtClean="0">
                <a:ln w="0"/>
                <a:solidFill>
                  <a:srgbClr val="7030A0"/>
                </a:solidFill>
              </a:rPr>
              <a:t>sağlayabilmeleri hedeflemektedir</a:t>
            </a:r>
            <a:r>
              <a:rPr lang="tr-TR" sz="2800" dirty="0">
                <a:ln w="0"/>
                <a:solidFill>
                  <a:srgbClr val="7030A0"/>
                </a:solidFill>
              </a:rPr>
              <a:t>.</a:t>
            </a:r>
          </a:p>
          <a:p>
            <a:endParaRPr lang="tr-TR" sz="2800" dirty="0">
              <a:solidFill>
                <a:srgbClr val="002060"/>
              </a:solidFill>
            </a:endParaRPr>
          </a:p>
        </p:txBody>
      </p:sp>
      <p:sp>
        <p:nvSpPr>
          <p:cNvPr id="9" name="Metin Yer Tutucusu 8"/>
          <p:cNvSpPr>
            <a:spLocks noGrp="1"/>
          </p:cNvSpPr>
          <p:nvPr>
            <p:ph type="body" sz="quarter" idx="13"/>
          </p:nvPr>
        </p:nvSpPr>
        <p:spPr/>
        <p:txBody>
          <a:bodyPr>
            <a:normAutofit lnSpcReduction="10000"/>
          </a:bodyPr>
          <a:lstStyle/>
          <a:p>
            <a:endParaRPr lang="tr-TR"/>
          </a:p>
        </p:txBody>
      </p:sp>
    </p:spTree>
    <p:extLst>
      <p:ext uri="{BB962C8B-B14F-4D97-AF65-F5344CB8AC3E}">
        <p14:creationId xmlns:p14="http://schemas.microsoft.com/office/powerpoint/2010/main" val="32417814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stretch>
            <a:fillRect/>
          </a:stretch>
        </p:blipFill>
        <p:spPr>
          <a:xfrm>
            <a:off x="1155316" y="1126740"/>
            <a:ext cx="2899378" cy="2452032"/>
          </a:xfrm>
          <a:prstGeom prst="rect">
            <a:avLst/>
          </a:prstGeom>
        </p:spPr>
      </p:pic>
      <p:pic>
        <p:nvPicPr>
          <p:cNvPr id="9" name="Resim 8"/>
          <p:cNvPicPr>
            <a:picLocks noChangeAspect="1"/>
          </p:cNvPicPr>
          <p:nvPr/>
        </p:nvPicPr>
        <p:blipFill>
          <a:blip r:embed="rId3"/>
          <a:stretch>
            <a:fillRect/>
          </a:stretch>
        </p:blipFill>
        <p:spPr>
          <a:xfrm>
            <a:off x="4389955" y="1125590"/>
            <a:ext cx="2865381" cy="2453182"/>
          </a:xfrm>
          <a:prstGeom prst="rect">
            <a:avLst/>
          </a:prstGeom>
        </p:spPr>
      </p:pic>
      <p:pic>
        <p:nvPicPr>
          <p:cNvPr id="10" name="Resim 9"/>
          <p:cNvPicPr>
            <a:picLocks noChangeAspect="1"/>
          </p:cNvPicPr>
          <p:nvPr/>
        </p:nvPicPr>
        <p:blipFill>
          <a:blip r:embed="rId4"/>
          <a:stretch>
            <a:fillRect/>
          </a:stretch>
        </p:blipFill>
        <p:spPr>
          <a:xfrm>
            <a:off x="7590598" y="1125590"/>
            <a:ext cx="2886077" cy="2453183"/>
          </a:xfrm>
          <a:prstGeom prst="rect">
            <a:avLst/>
          </a:prstGeom>
        </p:spPr>
      </p:pic>
      <p:pic>
        <p:nvPicPr>
          <p:cNvPr id="11" name="Resim 10"/>
          <p:cNvPicPr>
            <a:picLocks noChangeAspect="1"/>
          </p:cNvPicPr>
          <p:nvPr/>
        </p:nvPicPr>
        <p:blipFill>
          <a:blip r:embed="rId5"/>
          <a:stretch>
            <a:fillRect/>
          </a:stretch>
        </p:blipFill>
        <p:spPr>
          <a:xfrm>
            <a:off x="1155316" y="4044838"/>
            <a:ext cx="2899377" cy="2155439"/>
          </a:xfrm>
          <a:prstGeom prst="rect">
            <a:avLst/>
          </a:prstGeom>
        </p:spPr>
      </p:pic>
      <p:pic>
        <p:nvPicPr>
          <p:cNvPr id="12" name="Resim 11"/>
          <p:cNvPicPr>
            <a:picLocks noChangeAspect="1"/>
          </p:cNvPicPr>
          <p:nvPr/>
        </p:nvPicPr>
        <p:blipFill>
          <a:blip r:embed="rId6"/>
          <a:stretch>
            <a:fillRect/>
          </a:stretch>
        </p:blipFill>
        <p:spPr>
          <a:xfrm>
            <a:off x="4389955" y="4044839"/>
            <a:ext cx="2865381" cy="2155439"/>
          </a:xfrm>
          <a:prstGeom prst="rect">
            <a:avLst/>
          </a:prstGeom>
        </p:spPr>
      </p:pic>
      <p:pic>
        <p:nvPicPr>
          <p:cNvPr id="2" name="Resim 1"/>
          <p:cNvPicPr>
            <a:picLocks noChangeAspect="1"/>
          </p:cNvPicPr>
          <p:nvPr/>
        </p:nvPicPr>
        <p:blipFill>
          <a:blip r:embed="rId7"/>
          <a:stretch>
            <a:fillRect/>
          </a:stretch>
        </p:blipFill>
        <p:spPr>
          <a:xfrm>
            <a:off x="7590599" y="4044839"/>
            <a:ext cx="2886076" cy="2155439"/>
          </a:xfrm>
          <a:prstGeom prst="rect">
            <a:avLst/>
          </a:prstGeom>
        </p:spPr>
      </p:pic>
    </p:spTree>
    <p:extLst>
      <p:ext uri="{BB962C8B-B14F-4D97-AF65-F5344CB8AC3E}">
        <p14:creationId xmlns:p14="http://schemas.microsoft.com/office/powerpoint/2010/main" val="38683444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3" y="685799"/>
            <a:ext cx="10058400" cy="4958255"/>
          </a:xfrm>
        </p:spPr>
        <p:txBody>
          <a:bodyPr>
            <a:normAutofit/>
          </a:bodyPr>
          <a:lstStyle/>
          <a:p>
            <a:r>
              <a:rPr lang="tr-TR" sz="2800" cap="none" dirty="0" smtClean="0"/>
              <a:t>Bu bölümden mezun </a:t>
            </a:r>
            <a:r>
              <a:rPr lang="tr-TR" sz="2800" cap="none" dirty="0"/>
              <a:t>olan öğrenciler;</a:t>
            </a:r>
            <a:br>
              <a:rPr lang="tr-TR" sz="2800" cap="none" dirty="0"/>
            </a:br>
            <a:r>
              <a:rPr lang="tr-TR" sz="2800" cap="none" dirty="0" smtClean="0">
                <a:solidFill>
                  <a:srgbClr val="C00000"/>
                </a:solidFill>
              </a:rPr>
              <a:t>* </a:t>
            </a:r>
            <a:r>
              <a:rPr lang="tr-TR" sz="2800" cap="none" dirty="0">
                <a:solidFill>
                  <a:srgbClr val="C00000"/>
                </a:solidFill>
              </a:rPr>
              <a:t>Hesap planı sistemini oluşturan, </a:t>
            </a:r>
            <a:r>
              <a:rPr lang="tr-TR" sz="2800" cap="none" dirty="0" smtClean="0">
                <a:solidFill>
                  <a:srgbClr val="C00000"/>
                </a:solidFill>
              </a:rPr>
              <a:t/>
            </a:r>
            <a:br>
              <a:rPr lang="tr-TR" sz="2800" cap="none" dirty="0" smtClean="0">
                <a:solidFill>
                  <a:srgbClr val="C00000"/>
                </a:solidFill>
              </a:rPr>
            </a:br>
            <a:r>
              <a:rPr lang="tr-TR" sz="2800" cap="none" dirty="0" smtClean="0">
                <a:solidFill>
                  <a:srgbClr val="C00000"/>
                </a:solidFill>
              </a:rPr>
              <a:t>*Beyannameye </a:t>
            </a:r>
            <a:r>
              <a:rPr lang="tr-TR" sz="2800" cap="none" dirty="0">
                <a:solidFill>
                  <a:srgbClr val="C00000"/>
                </a:solidFill>
              </a:rPr>
              <a:t>esas teşkil eden </a:t>
            </a:r>
            <a:r>
              <a:rPr lang="tr-TR" sz="2800" cap="none" dirty="0" smtClean="0">
                <a:solidFill>
                  <a:srgbClr val="C00000"/>
                </a:solidFill>
              </a:rPr>
              <a:t>bilgi </a:t>
            </a:r>
            <a:r>
              <a:rPr lang="tr-TR" sz="2800" cap="none" dirty="0">
                <a:solidFill>
                  <a:srgbClr val="C00000"/>
                </a:solidFill>
              </a:rPr>
              <a:t>ve belgelerin intikalini sağlayan, </a:t>
            </a:r>
            <a:r>
              <a:rPr lang="tr-TR" sz="2800" cap="none" dirty="0" smtClean="0">
                <a:solidFill>
                  <a:srgbClr val="C00000"/>
                </a:solidFill>
              </a:rPr>
              <a:t/>
            </a:r>
            <a:br>
              <a:rPr lang="tr-TR" sz="2800" cap="none" dirty="0" smtClean="0">
                <a:solidFill>
                  <a:srgbClr val="C00000"/>
                </a:solidFill>
              </a:rPr>
            </a:br>
            <a:r>
              <a:rPr lang="tr-TR" sz="2800" cap="none" dirty="0" smtClean="0">
                <a:solidFill>
                  <a:srgbClr val="C00000"/>
                </a:solidFill>
              </a:rPr>
              <a:t>*Beyannameleri düzenleyen,</a:t>
            </a:r>
            <a:br>
              <a:rPr lang="tr-TR" sz="2800" cap="none" dirty="0" smtClean="0">
                <a:solidFill>
                  <a:srgbClr val="C00000"/>
                </a:solidFill>
              </a:rPr>
            </a:br>
            <a:r>
              <a:rPr lang="tr-TR" sz="2800" cap="none" dirty="0" smtClean="0">
                <a:solidFill>
                  <a:srgbClr val="C00000"/>
                </a:solidFill>
              </a:rPr>
              <a:t>*MC Office ve muhasebe programlarını kullanan, </a:t>
            </a:r>
            <a:br>
              <a:rPr lang="tr-TR" sz="2800" cap="none" dirty="0" smtClean="0">
                <a:solidFill>
                  <a:srgbClr val="C00000"/>
                </a:solidFill>
              </a:rPr>
            </a:br>
            <a:r>
              <a:rPr lang="tr-TR" sz="2800" cap="none" dirty="0" smtClean="0">
                <a:solidFill>
                  <a:srgbClr val="C00000"/>
                </a:solidFill>
              </a:rPr>
              <a:t>*Defterleri </a:t>
            </a:r>
            <a:r>
              <a:rPr lang="tr-TR" sz="2800" cap="none" dirty="0">
                <a:solidFill>
                  <a:srgbClr val="C00000"/>
                </a:solidFill>
              </a:rPr>
              <a:t>mevzuata göre </a:t>
            </a:r>
            <a:r>
              <a:rPr lang="tr-TR" sz="2800" cap="none" dirty="0" smtClean="0">
                <a:solidFill>
                  <a:srgbClr val="C00000"/>
                </a:solidFill>
              </a:rPr>
              <a:t>tutan</a:t>
            </a:r>
            <a:r>
              <a:rPr lang="tr-TR" sz="2800" cap="none" dirty="0">
                <a:solidFill>
                  <a:srgbClr val="C00000"/>
                </a:solidFill>
              </a:rPr>
              <a:t>, </a:t>
            </a:r>
            <a:r>
              <a:rPr lang="tr-TR" sz="2800" cap="none" dirty="0" smtClean="0">
                <a:solidFill>
                  <a:srgbClr val="C00000"/>
                </a:solidFill>
              </a:rPr>
              <a:t/>
            </a:r>
            <a:br>
              <a:rPr lang="tr-TR" sz="2800" cap="none" dirty="0" smtClean="0">
                <a:solidFill>
                  <a:srgbClr val="C00000"/>
                </a:solidFill>
              </a:rPr>
            </a:br>
            <a:r>
              <a:rPr lang="tr-TR" sz="2800" cap="none" dirty="0" smtClean="0">
                <a:solidFill>
                  <a:srgbClr val="C00000"/>
                </a:solidFill>
              </a:rPr>
              <a:t>*Firmanın </a:t>
            </a:r>
            <a:r>
              <a:rPr lang="tr-TR" sz="2800" cap="none" dirty="0">
                <a:solidFill>
                  <a:srgbClr val="C00000"/>
                </a:solidFill>
              </a:rPr>
              <a:t>kredi ve cari hesap durumunu takip eden, koordinasyon sağlayan yazışma ve raporları yazan, </a:t>
            </a:r>
            <a:r>
              <a:rPr lang="tr-TR" sz="2800" cap="none" dirty="0" smtClean="0">
                <a:solidFill>
                  <a:srgbClr val="C00000"/>
                </a:solidFill>
              </a:rPr>
              <a:t>*Sosyal </a:t>
            </a:r>
            <a:r>
              <a:rPr lang="tr-TR" sz="2800" cap="none" dirty="0">
                <a:solidFill>
                  <a:srgbClr val="C00000"/>
                </a:solidFill>
              </a:rPr>
              <a:t>Güvenlik Kurumu </a:t>
            </a:r>
            <a:r>
              <a:rPr lang="tr-TR" sz="2800" cap="none" dirty="0" smtClean="0">
                <a:solidFill>
                  <a:srgbClr val="C00000"/>
                </a:solidFill>
              </a:rPr>
              <a:t> ve Vergi işlemlerini yürüten nitelikli kişilerdir</a:t>
            </a:r>
            <a:r>
              <a:rPr lang="tr-TR" sz="2800" cap="none" dirty="0">
                <a:solidFill>
                  <a:srgbClr val="C00000"/>
                </a:solidFill>
              </a:rPr>
              <a:t>. </a:t>
            </a:r>
          </a:p>
        </p:txBody>
      </p:sp>
      <p:sp>
        <p:nvSpPr>
          <p:cNvPr id="3" name="Metin Yer Tutucusu 2"/>
          <p:cNvSpPr>
            <a:spLocks noGrp="1"/>
          </p:cNvSpPr>
          <p:nvPr>
            <p:ph type="body" idx="1"/>
          </p:nvPr>
        </p:nvSpPr>
        <p:spPr>
          <a:xfrm flipV="1">
            <a:off x="684212" y="5644053"/>
            <a:ext cx="8535988" cy="45719"/>
          </a:xfrm>
        </p:spPr>
        <p:txBody>
          <a:bodyPr>
            <a:normAutofit fontScale="25000" lnSpcReduction="20000"/>
          </a:bodyPr>
          <a:lstStyle/>
          <a:p>
            <a:r>
              <a:rPr lang="tr-TR" dirty="0" smtClean="0"/>
              <a:t>i</a:t>
            </a:r>
            <a:endParaRPr lang="tr-TR" dirty="0"/>
          </a:p>
        </p:txBody>
      </p:sp>
    </p:spTree>
    <p:extLst>
      <p:ext uri="{BB962C8B-B14F-4D97-AF65-F5344CB8AC3E}">
        <p14:creationId xmlns:p14="http://schemas.microsoft.com/office/powerpoint/2010/main" val="10006265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3" y="685801"/>
            <a:ext cx="10058400" cy="543910"/>
          </a:xfrm>
        </p:spPr>
        <p:txBody>
          <a:bodyPr>
            <a:normAutofit fontScale="90000"/>
          </a:bodyPr>
          <a:lstStyle/>
          <a:p>
            <a:r>
              <a:rPr lang="tr-TR" dirty="0" smtClean="0">
                <a:solidFill>
                  <a:srgbClr val="C00000"/>
                </a:solidFill>
              </a:rPr>
              <a:t>Aranan özellikler;</a:t>
            </a:r>
            <a:endParaRPr lang="tr-TR" dirty="0">
              <a:solidFill>
                <a:srgbClr val="C00000"/>
              </a:solidFill>
            </a:endParaRPr>
          </a:p>
        </p:txBody>
      </p:sp>
      <p:sp>
        <p:nvSpPr>
          <p:cNvPr id="3" name="Metin Yer Tutucusu 2"/>
          <p:cNvSpPr>
            <a:spLocks noGrp="1"/>
          </p:cNvSpPr>
          <p:nvPr>
            <p:ph type="body" idx="1"/>
          </p:nvPr>
        </p:nvSpPr>
        <p:spPr>
          <a:xfrm>
            <a:off x="684211" y="1229711"/>
            <a:ext cx="11376410" cy="5344510"/>
          </a:xfrm>
        </p:spPr>
        <p:txBody>
          <a:bodyPr>
            <a:normAutofit/>
          </a:bodyPr>
          <a:lstStyle/>
          <a:p>
            <a:endParaRPr lang="tr-TR" dirty="0" smtClean="0"/>
          </a:p>
          <a:p>
            <a:r>
              <a:rPr lang="tr-TR" sz="2200" dirty="0" smtClean="0"/>
              <a:t>        </a:t>
            </a:r>
            <a:r>
              <a:rPr lang="tr-TR" sz="2200" dirty="0" smtClean="0">
                <a:solidFill>
                  <a:schemeClr val="accent1">
                    <a:lumMod val="75000"/>
                  </a:schemeClr>
                </a:solidFill>
              </a:rPr>
              <a:t>Dikkatli olmak</a:t>
            </a:r>
          </a:p>
          <a:p>
            <a:r>
              <a:rPr lang="tr-TR" sz="2200" dirty="0" smtClean="0">
                <a:solidFill>
                  <a:schemeClr val="accent1">
                    <a:lumMod val="75000"/>
                  </a:schemeClr>
                </a:solidFill>
              </a:rPr>
              <a:t>               Dürüst olmak</a:t>
            </a:r>
          </a:p>
          <a:p>
            <a:r>
              <a:rPr lang="tr-TR" sz="2200" dirty="0" smtClean="0">
                <a:solidFill>
                  <a:schemeClr val="accent1">
                    <a:lumMod val="75000"/>
                  </a:schemeClr>
                </a:solidFill>
              </a:rPr>
              <a:t>                        Etkili </a:t>
            </a:r>
            <a:r>
              <a:rPr lang="tr-TR" sz="2200" dirty="0">
                <a:solidFill>
                  <a:schemeClr val="accent1">
                    <a:lumMod val="75000"/>
                  </a:schemeClr>
                </a:solidFill>
              </a:rPr>
              <a:t>ve güzel konuşmak </a:t>
            </a:r>
          </a:p>
          <a:p>
            <a:r>
              <a:rPr lang="tr-TR" sz="2200" dirty="0" smtClean="0">
                <a:solidFill>
                  <a:schemeClr val="accent1">
                    <a:lumMod val="75000"/>
                  </a:schemeClr>
                </a:solidFill>
              </a:rPr>
              <a:t>                                 Güler </a:t>
            </a:r>
            <a:r>
              <a:rPr lang="tr-TR" sz="2200" dirty="0">
                <a:solidFill>
                  <a:schemeClr val="accent1">
                    <a:lumMod val="75000"/>
                  </a:schemeClr>
                </a:solidFill>
              </a:rPr>
              <a:t>yüzlü olmak </a:t>
            </a:r>
            <a:endParaRPr lang="tr-TR" sz="2200" dirty="0" smtClean="0">
              <a:solidFill>
                <a:schemeClr val="accent1">
                  <a:lumMod val="75000"/>
                </a:schemeClr>
              </a:solidFill>
            </a:endParaRPr>
          </a:p>
          <a:p>
            <a:r>
              <a:rPr lang="tr-TR" sz="2200" dirty="0">
                <a:solidFill>
                  <a:schemeClr val="accent1">
                    <a:lumMod val="75000"/>
                  </a:schemeClr>
                </a:solidFill>
              </a:rPr>
              <a:t> </a:t>
            </a:r>
            <a:r>
              <a:rPr lang="tr-TR" sz="2200" dirty="0" smtClean="0">
                <a:solidFill>
                  <a:schemeClr val="accent1">
                    <a:lumMod val="75000"/>
                  </a:schemeClr>
                </a:solidFill>
              </a:rPr>
              <a:t>                                       Sır </a:t>
            </a:r>
            <a:r>
              <a:rPr lang="tr-TR" sz="2200" dirty="0">
                <a:solidFill>
                  <a:schemeClr val="accent1">
                    <a:lumMod val="75000"/>
                  </a:schemeClr>
                </a:solidFill>
              </a:rPr>
              <a:t>saklayabilmek </a:t>
            </a:r>
            <a:endParaRPr lang="tr-TR" sz="2200" dirty="0" smtClean="0">
              <a:solidFill>
                <a:schemeClr val="accent1">
                  <a:lumMod val="75000"/>
                </a:schemeClr>
              </a:solidFill>
            </a:endParaRPr>
          </a:p>
          <a:p>
            <a:r>
              <a:rPr lang="tr-TR" sz="2200" dirty="0" smtClean="0">
                <a:solidFill>
                  <a:schemeClr val="accent1">
                    <a:lumMod val="75000"/>
                  </a:schemeClr>
                </a:solidFill>
              </a:rPr>
              <a:t>                                             </a:t>
            </a:r>
            <a:r>
              <a:rPr lang="tr-TR" sz="2200" dirty="0">
                <a:solidFill>
                  <a:schemeClr val="accent1">
                    <a:lumMod val="75000"/>
                  </a:schemeClr>
                </a:solidFill>
              </a:rPr>
              <a:t>İşleri zamanında </a:t>
            </a:r>
            <a:r>
              <a:rPr lang="tr-TR" sz="2200" dirty="0" smtClean="0">
                <a:solidFill>
                  <a:schemeClr val="accent1">
                    <a:lumMod val="75000"/>
                  </a:schemeClr>
                </a:solidFill>
              </a:rPr>
              <a:t>bitirmek</a:t>
            </a:r>
          </a:p>
          <a:p>
            <a:r>
              <a:rPr lang="tr-TR" sz="2200" dirty="0" smtClean="0">
                <a:solidFill>
                  <a:schemeClr val="accent1">
                    <a:lumMod val="75000"/>
                  </a:schemeClr>
                </a:solidFill>
              </a:rPr>
              <a:t>                                                         Mesleği </a:t>
            </a:r>
            <a:r>
              <a:rPr lang="tr-TR" sz="2200" dirty="0">
                <a:solidFill>
                  <a:schemeClr val="accent1">
                    <a:lumMod val="75000"/>
                  </a:schemeClr>
                </a:solidFill>
              </a:rPr>
              <a:t>ile ilgili etik ilkelere uygun davranmak </a:t>
            </a:r>
          </a:p>
          <a:p>
            <a:r>
              <a:rPr lang="tr-TR" dirty="0">
                <a:solidFill>
                  <a:schemeClr val="accent1">
                    <a:lumMod val="75000"/>
                  </a:schemeClr>
                </a:solidFill>
              </a:rPr>
              <a:t> </a:t>
            </a:r>
          </a:p>
        </p:txBody>
      </p:sp>
    </p:spTree>
    <p:extLst>
      <p:ext uri="{BB962C8B-B14F-4D97-AF65-F5344CB8AC3E}">
        <p14:creationId xmlns:p14="http://schemas.microsoft.com/office/powerpoint/2010/main" val="29871040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4294967295"/>
          </p:nvPr>
        </p:nvSpPr>
        <p:spPr>
          <a:xfrm>
            <a:off x="1608082" y="362607"/>
            <a:ext cx="6926317" cy="5423831"/>
          </a:xfrm>
        </p:spPr>
        <p:txBody>
          <a:bodyPr>
            <a:normAutofit/>
          </a:bodyPr>
          <a:lstStyle/>
          <a:p>
            <a:pPr marL="0" indent="0">
              <a:buNone/>
            </a:pPr>
            <a:r>
              <a:rPr lang="tr-TR" sz="7200" b="1" dirty="0" smtClean="0"/>
              <a:t>Muhasebede Pozisyonlar ve </a:t>
            </a:r>
            <a:r>
              <a:rPr lang="tr-TR" sz="7200" b="1" dirty="0" err="1" smtClean="0"/>
              <a:t>Ünvanlar</a:t>
            </a:r>
            <a:endParaRPr lang="tr-TR" sz="7200" b="1" dirty="0" smtClean="0"/>
          </a:p>
          <a:p>
            <a:endParaRPr lang="tr-TR" dirty="0"/>
          </a:p>
        </p:txBody>
      </p:sp>
    </p:spTree>
    <p:extLst>
      <p:ext uri="{BB962C8B-B14F-4D97-AF65-F5344CB8AC3E}">
        <p14:creationId xmlns:p14="http://schemas.microsoft.com/office/powerpoint/2010/main" val="187709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ilim">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397</TotalTime>
  <Words>829</Words>
  <Application>Microsoft Office PowerPoint</Application>
  <PresentationFormat>Geniş ekran</PresentationFormat>
  <Paragraphs>121</Paragraphs>
  <Slides>28</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28</vt:i4>
      </vt:variant>
    </vt:vector>
  </HeadingPairs>
  <TitlesOfParts>
    <vt:vector size="39" baseType="lpstr">
      <vt:lpstr>-apple-system</vt:lpstr>
      <vt:lpstr>Arial Black</vt:lpstr>
      <vt:lpstr>Arial Narrow</vt:lpstr>
      <vt:lpstr>Arial Rounded MT Bold</vt:lpstr>
      <vt:lpstr>Bahnschrift Condensed</vt:lpstr>
      <vt:lpstr>Century Gothic</vt:lpstr>
      <vt:lpstr>Open Sans</vt:lpstr>
      <vt:lpstr>Poppins</vt:lpstr>
      <vt:lpstr>Wingdings</vt:lpstr>
      <vt:lpstr>Wingdings 3</vt:lpstr>
      <vt:lpstr>Dilim</vt:lpstr>
      <vt:lpstr>              KARABÜK NECİP FAZIL KISAKÜREK MESLEKİ VE TEKNİK ANADOLU LİSESİ</vt:lpstr>
      <vt:lpstr>PowerPoint Sunusu</vt:lpstr>
      <vt:lpstr>PowerPoint Sunusu</vt:lpstr>
      <vt:lpstr>PowerPoint Sunusu</vt:lpstr>
      <vt:lpstr>PowerPoint Sunusu</vt:lpstr>
      <vt:lpstr>PowerPoint Sunusu</vt:lpstr>
      <vt:lpstr>Bu bölümden mezun olan öğrenciler; * Hesap planı sistemini oluşturan,  *Beyannameye esas teşkil eden bilgi ve belgelerin intikalini sağlayan,  *Beyannameleri düzenleyen, *MC Office ve muhasebe programlarını kullanan,  *Defterleri mevzuata göre tutan,  *Firmanın kredi ve cari hesap durumunu takip eden, koordinasyon sağlayan yazışma ve raporları yazan, *Sosyal Güvenlik Kurumu  ve Vergi işlemlerini yürüten nitelikli kişilerdir. </vt:lpstr>
      <vt:lpstr>Aranan özellikler;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Eğitim ve kariyer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KARABÜK NECİP FAZIL KISAKÜREK MESLEKİ VE TEKNİK ANADOLU LİSESİ</dc:title>
  <dc:creator>PC</dc:creator>
  <cp:lastModifiedBy>PC</cp:lastModifiedBy>
  <cp:revision>50</cp:revision>
  <dcterms:created xsi:type="dcterms:W3CDTF">2020-06-03T20:09:24Z</dcterms:created>
  <dcterms:modified xsi:type="dcterms:W3CDTF">2020-06-04T13:09:04Z</dcterms:modified>
</cp:coreProperties>
</file>